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</p:sldMasterIdLst>
  <p:notesMasterIdLst>
    <p:notesMasterId r:id="rId29"/>
  </p:notesMasterIdLst>
  <p:handoutMasterIdLst>
    <p:handoutMasterId r:id="rId30"/>
  </p:handoutMasterIdLst>
  <p:sldIdLst>
    <p:sldId id="300" r:id="rId5"/>
    <p:sldId id="287" r:id="rId6"/>
    <p:sldId id="288" r:id="rId7"/>
    <p:sldId id="301" r:id="rId8"/>
    <p:sldId id="259" r:id="rId9"/>
    <p:sldId id="335" r:id="rId10"/>
    <p:sldId id="320" r:id="rId11"/>
    <p:sldId id="323" r:id="rId12"/>
    <p:sldId id="263" r:id="rId13"/>
    <p:sldId id="266" r:id="rId14"/>
    <p:sldId id="283" r:id="rId15"/>
    <p:sldId id="297" r:id="rId16"/>
    <p:sldId id="284" r:id="rId17"/>
    <p:sldId id="329" r:id="rId18"/>
    <p:sldId id="298" r:id="rId19"/>
    <p:sldId id="325" r:id="rId20"/>
    <p:sldId id="327" r:id="rId21"/>
    <p:sldId id="328" r:id="rId22"/>
    <p:sldId id="326" r:id="rId23"/>
    <p:sldId id="330" r:id="rId24"/>
    <p:sldId id="331" r:id="rId25"/>
    <p:sldId id="332" r:id="rId26"/>
    <p:sldId id="316" r:id="rId27"/>
    <p:sldId id="315" r:id="rId28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99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6101DC-C082-1B22-D4ED-A7B130A72A76}" v="36" dt="2024-10-21T19:50:01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87"/>
    <p:restoredTop sz="90929"/>
  </p:normalViewPr>
  <p:slideViewPr>
    <p:cSldViewPr>
      <p:cViewPr varScale="1">
        <p:scale>
          <a:sx n="109" d="100"/>
          <a:sy n="109" d="100"/>
        </p:scale>
        <p:origin x="119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ona CIV Paul M" userId="S::paul.corona@usmc.mil::3ecefa3f-8803-4d3a-86cc-ccc80dee2537" providerId="AD" clId="Web-{1F6101DC-C082-1B22-D4ED-A7B130A72A76}"/>
    <pc:docChg chg="modSld">
      <pc:chgData name="Corona CIV Paul M" userId="S::paul.corona@usmc.mil::3ecefa3f-8803-4d3a-86cc-ccc80dee2537" providerId="AD" clId="Web-{1F6101DC-C082-1B22-D4ED-A7B130A72A76}" dt="2024-10-21T19:50:01.024" v="33" actId="20577"/>
      <pc:docMkLst>
        <pc:docMk/>
      </pc:docMkLst>
      <pc:sldChg chg="modSp">
        <pc:chgData name="Corona CIV Paul M" userId="S::paul.corona@usmc.mil::3ecefa3f-8803-4d3a-86cc-ccc80dee2537" providerId="AD" clId="Web-{1F6101DC-C082-1B22-D4ED-A7B130A72A76}" dt="2024-10-21T19:48:32.923" v="16" actId="20577"/>
        <pc:sldMkLst>
          <pc:docMk/>
          <pc:sldMk cId="0" sldId="283"/>
        </pc:sldMkLst>
        <pc:spChg chg="mod">
          <ac:chgData name="Corona CIV Paul M" userId="S::paul.corona@usmc.mil::3ecefa3f-8803-4d3a-86cc-ccc80dee2537" providerId="AD" clId="Web-{1F6101DC-C082-1B22-D4ED-A7B130A72A76}" dt="2024-10-21T19:48:32.923" v="16" actId="20577"/>
          <ac:spMkLst>
            <pc:docMk/>
            <pc:sldMk cId="0" sldId="283"/>
            <ac:spMk id="14340" creationId="{2934AB1E-4D4A-A7F6-C785-D206601F2BEA}"/>
          </ac:spMkLst>
        </pc:spChg>
      </pc:sldChg>
      <pc:sldChg chg="modSp">
        <pc:chgData name="Corona CIV Paul M" userId="S::paul.corona@usmc.mil::3ecefa3f-8803-4d3a-86cc-ccc80dee2537" providerId="AD" clId="Web-{1F6101DC-C082-1B22-D4ED-A7B130A72A76}" dt="2024-10-21T18:48:52.505" v="1" actId="20577"/>
        <pc:sldMkLst>
          <pc:docMk/>
          <pc:sldMk cId="0" sldId="301"/>
        </pc:sldMkLst>
        <pc:spChg chg="mod">
          <ac:chgData name="Corona CIV Paul M" userId="S::paul.corona@usmc.mil::3ecefa3f-8803-4d3a-86cc-ccc80dee2537" providerId="AD" clId="Web-{1F6101DC-C082-1B22-D4ED-A7B130A72A76}" dt="2024-10-21T18:48:52.505" v="1" actId="20577"/>
          <ac:spMkLst>
            <pc:docMk/>
            <pc:sldMk cId="0" sldId="301"/>
            <ac:spMk id="7172" creationId="{0E3F6CC5-4439-1E55-465C-5C27AFC93232}"/>
          </ac:spMkLst>
        </pc:spChg>
      </pc:sldChg>
      <pc:sldChg chg="modSp">
        <pc:chgData name="Corona CIV Paul M" userId="S::paul.corona@usmc.mil::3ecefa3f-8803-4d3a-86cc-ccc80dee2537" providerId="AD" clId="Web-{1F6101DC-C082-1B22-D4ED-A7B130A72A76}" dt="2024-10-21T19:50:01.024" v="33" actId="20577"/>
        <pc:sldMkLst>
          <pc:docMk/>
          <pc:sldMk cId="0" sldId="315"/>
        </pc:sldMkLst>
        <pc:spChg chg="mod">
          <ac:chgData name="Corona CIV Paul M" userId="S::paul.corona@usmc.mil::3ecefa3f-8803-4d3a-86cc-ccc80dee2537" providerId="AD" clId="Web-{1F6101DC-C082-1B22-D4ED-A7B130A72A76}" dt="2024-10-21T19:50:01.024" v="33" actId="20577"/>
          <ac:spMkLst>
            <pc:docMk/>
            <pc:sldMk cId="0" sldId="315"/>
            <ac:spMk id="27652" creationId="{2C8BAAB9-F043-F6DB-A860-8B883B21B755}"/>
          </ac:spMkLst>
        </pc:spChg>
      </pc:sldChg>
      <pc:sldChg chg="modSp">
        <pc:chgData name="Corona CIV Paul M" userId="S::paul.corona@usmc.mil::3ecefa3f-8803-4d3a-86cc-ccc80dee2537" providerId="AD" clId="Web-{1F6101DC-C082-1B22-D4ED-A7B130A72A76}" dt="2024-10-21T18:49:35.539" v="14" actId="20577"/>
        <pc:sldMkLst>
          <pc:docMk/>
          <pc:sldMk cId="0" sldId="323"/>
        </pc:sldMkLst>
        <pc:spChg chg="mod">
          <ac:chgData name="Corona CIV Paul M" userId="S::paul.corona@usmc.mil::3ecefa3f-8803-4d3a-86cc-ccc80dee2537" providerId="AD" clId="Web-{1F6101DC-C082-1B22-D4ED-A7B130A72A76}" dt="2024-10-21T18:49:35.539" v="14" actId="20577"/>
          <ac:spMkLst>
            <pc:docMk/>
            <pc:sldMk cId="0" sldId="323"/>
            <ac:spMk id="11268" creationId="{C2F2047D-A177-ADB6-BAF9-4AD50CA5747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E17F74E-E5CB-430F-9718-692EBAFD00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18E4E4E-530D-CC2C-413B-F991EF1C8C1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29D9AA46-D565-79B4-5ED3-97F54D71D5C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55968D7D-BA55-E152-037C-F95A904D34D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3D4E5B-2E93-46EC-B28C-8AD82FC3D9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24707AEC-5034-5A29-CF6B-69D29B3BDF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210F229E-F778-8819-CCB1-3EFE90365DD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D5C6398-0525-A2C3-5E73-6FC40680D4E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13382D27-5778-70F0-BA09-24C78745D2F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81316BA4-4DB9-0B76-2FBE-4482C71023D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3" name="Rectangle 7">
            <a:extLst>
              <a:ext uri="{FF2B5EF4-FFF2-40B4-BE49-F238E27FC236}">
                <a16:creationId xmlns:a16="http://schemas.microsoft.com/office/drawing/2014/main" id="{072B3FCF-F8B2-0C8B-FFDC-129DD00CC9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F697BC-C261-4032-994E-74370A69A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ADFD1B-8E36-DE63-1E72-98AE2300E0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79AB93-ECA0-205B-FC41-774CFDB9AC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B6AAFE-12ED-CABD-90B2-8D5D562584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3244F-6356-4249-B1FE-1904A5D8CE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962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EBAE18-DB36-4754-EDC7-AFDDA0751F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E1A86F-C2D7-4E59-516B-478EF33C17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F7F049-A009-74C1-CC27-3AED1BE991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4B057F-0680-4293-A571-5BD35A8EBC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09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30E490-9A07-42B8-6424-0D370EAAC3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BD7CC5-8CEB-2A5F-4711-976BB90786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15D411-BAFA-0721-F965-EB67D9F697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1AB4D6-F3EF-4CE0-AE61-7074097138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649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1993E7-2B46-0A0C-E2D7-93A46F4CC6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4D4CA5-C815-0808-525F-A7BFDA4BFB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44ACCD-B853-1204-083F-4BDAF3F785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0585FF-7D67-4BAD-B747-293760BB17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572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F3C5F8-B25C-4EFC-6E67-B9AE3BD5BD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44350A-E26C-0B00-864B-1D94E543B8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121929-A552-DECB-0473-FBD182A2CC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D8ECB1-5FD3-4AC2-B484-8B221C4C0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23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C5116D-551A-ADC9-1501-4F24C589BC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8726A6-6ABF-71A2-5279-F1A509E1B1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08FA9D-9F65-AF42-D233-E088A39262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9C992E-8A71-458D-A0B8-958C0D62E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647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ECDEEE-D47C-69E7-6DA7-B322FB3ACB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51EFEF-078E-D93C-990B-1B5C3B74A9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A7AEB1-6A0B-88C8-CCAC-8C1161808F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844EE3-3582-4934-BFE8-64E34F1577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958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23FDA5A-AA31-D30F-3B40-974EDCFC1E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1B4D764-836E-21CF-AC12-7863F3BFF6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525CA05-9913-7B29-4EDD-DF40E1F68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33C994-05B7-428A-992C-920CE38BFA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85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E9CE7D-89BF-BEE1-C76C-EAAD140D2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9EDCED1-59A6-05E6-7E97-4EC66D4509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85047A-00D2-10C8-D833-29CBB83233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0792E-3D57-4773-887C-6A334977B6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48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4753E06-480F-39F4-E425-F113C9F98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9389C7-6FB6-5396-C032-31CFA60810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FED1DBA-0D59-BB56-D7EE-0A66EA4EEA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7F3D19-68FA-479F-BC07-ECEE989CF9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06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EB3814-382E-7D73-9347-F1D7F19602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B9173D-9FB7-96DC-BAB1-117FE3FCF4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96BD3F-9AF7-77EE-D57F-34AC77BDC6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013B79-F630-4141-89D8-3FF9ABC731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468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91106A-ECB2-E78C-7085-B9C78F64B6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64C42D-D151-D3E2-67A4-287F6A887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5A69C1-9C23-139D-E6D1-902D187DC7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CDBC82-E89B-4DAC-87A6-87FE60FD65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57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A4921AE-DCD2-D1CB-AB5D-64C112F543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C3F9E4A-6BBC-E197-A0B5-0724361D17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7B1C8E1C-34DA-69D6-4C9D-7C5FFA49F11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5DAF47DC-BEF8-A333-FB81-F75734F2D2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B3E92C1D-2C67-8A6A-E78D-04FDA8014BE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8DDBFB-2371-4E6F-9A9B-9E9773486F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98344B17-D71B-5447-10E7-3A469817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32A33E-E83D-4EC0-9988-7DB20EAFFD9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Rectangle 2050">
            <a:extLst>
              <a:ext uri="{FF2B5EF4-FFF2-40B4-BE49-F238E27FC236}">
                <a16:creationId xmlns:a16="http://schemas.microsoft.com/office/drawing/2014/main" id="{9B147779-4F29-A8F1-4092-0DF898EA714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1000" y="0"/>
            <a:ext cx="8382000" cy="1447800"/>
          </a:xfrm>
        </p:spPr>
        <p:txBody>
          <a:bodyPr/>
          <a:lstStyle/>
          <a:p>
            <a:r>
              <a:rPr lang="en-US" altLang="en-US" sz="3200" b="1" u="sng" dirty="0"/>
              <a:t>Consolidated Emergency Response/Contingency (CERC) Plan</a:t>
            </a:r>
            <a:r>
              <a:rPr lang="en-US" altLang="en-US" sz="3200" b="1" dirty="0"/>
              <a:t> </a:t>
            </a:r>
            <a:r>
              <a:rPr lang="en-US" altLang="en-US" sz="3200" b="1" u="sng" dirty="0"/>
              <a:t>Training</a:t>
            </a:r>
            <a:br>
              <a:rPr lang="en-US" altLang="en-US" sz="3200" b="1" u="sng" dirty="0"/>
            </a:br>
            <a:endParaRPr lang="en-US" altLang="en-US" sz="3200" u="sng" dirty="0"/>
          </a:p>
        </p:txBody>
      </p:sp>
      <p:sp>
        <p:nvSpPr>
          <p:cNvPr id="4100" name="Rectangle 2054">
            <a:extLst>
              <a:ext uri="{FF2B5EF4-FFF2-40B4-BE49-F238E27FC236}">
                <a16:creationId xmlns:a16="http://schemas.microsoft.com/office/drawing/2014/main" id="{E7A8FAD1-8AAE-C7F5-3072-B2E30EE71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063" y="1104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pSp>
        <p:nvGrpSpPr>
          <p:cNvPr id="4101" name="Group 2059">
            <a:extLst>
              <a:ext uri="{FF2B5EF4-FFF2-40B4-BE49-F238E27FC236}">
                <a16:creationId xmlns:a16="http://schemas.microsoft.com/office/drawing/2014/main" id="{86FD0361-9616-C158-B1D5-F1F718C9A41A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295400"/>
            <a:ext cx="6545263" cy="4713288"/>
            <a:chOff x="960" y="960"/>
            <a:chExt cx="4122" cy="2969"/>
          </a:xfrm>
        </p:grpSpPr>
        <p:pic>
          <p:nvPicPr>
            <p:cNvPr id="4103" name="Picture 2056" descr="HC20C">
              <a:extLst>
                <a:ext uri="{FF2B5EF4-FFF2-40B4-BE49-F238E27FC236}">
                  <a16:creationId xmlns:a16="http://schemas.microsoft.com/office/drawing/2014/main" id="{E42FDE2A-5886-E3B3-39DC-236945C061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960"/>
              <a:ext cx="4122" cy="2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4" name="Text Box 2055">
              <a:extLst>
                <a:ext uri="{FF2B5EF4-FFF2-40B4-BE49-F238E27FC236}">
                  <a16:creationId xmlns:a16="http://schemas.microsoft.com/office/drawing/2014/main" id="{C6E68E25-D04F-4B23-9B52-277A5A8791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960"/>
              <a:ext cx="2063" cy="174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3600" b="1" u="sng" dirty="0"/>
                <a:t> Section 1</a:t>
              </a:r>
              <a:endParaRPr lang="en-US" altLang="en-US" sz="3600" b="1" dirty="0">
                <a:solidFill>
                  <a:srgbClr val="FF0000"/>
                </a:solidFill>
                <a:latin typeface="Arial Unicode MS" panose="020B0604020202020204" pitchFamily="34" charset="-128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Arial Unicode MS" panose="020B0604020202020204" pitchFamily="34" charset="-128"/>
                </a:rPr>
                <a:t>Hazardous Material (HM)  &amp;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0000"/>
                  </a:solidFill>
                  <a:latin typeface="Arial Unicode MS" panose="020B0604020202020204" pitchFamily="34" charset="-128"/>
                </a:rPr>
                <a:t>Hazardous Waste (HW) Handling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00" b="1" dirty="0">
                <a:solidFill>
                  <a:srgbClr val="FF0000"/>
                </a:solidFill>
                <a:latin typeface="Arial Unicode MS" panose="020B0604020202020204" pitchFamily="34" charset="-128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FF0000"/>
                  </a:solidFill>
                  <a:latin typeface="Arial Unicode MS" panose="020B0604020202020204" pitchFamily="34" charset="-128"/>
                </a:rPr>
                <a:t>Please print and sign your name on the training roster.</a:t>
              </a:r>
              <a:endParaRPr lang="en-US" altLang="en-US" sz="2000" b="1" dirty="0">
                <a:solidFill>
                  <a:srgbClr val="FF0000"/>
                </a:solidFill>
                <a:latin typeface="Arial Unicode MS" panose="020B0604020202020204" pitchFamily="34" charset="-128"/>
              </a:endParaRPr>
            </a:p>
          </p:txBody>
        </p:sp>
      </p:grpSp>
      <p:sp>
        <p:nvSpPr>
          <p:cNvPr id="4102" name="Text Box 2060">
            <a:extLst>
              <a:ext uri="{FF2B5EF4-FFF2-40B4-BE49-F238E27FC236}">
                <a16:creationId xmlns:a16="http://schemas.microsoft.com/office/drawing/2014/main" id="{6038BF5F-28CC-19E8-F7A0-66EB730C1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6019800"/>
            <a:ext cx="6324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u="sng"/>
              <a:t>Persons Trained</a:t>
            </a:r>
            <a:r>
              <a:rPr lang="en-US" altLang="en-US" sz="2000" b="1"/>
              <a:t>: Hazardous Materials/Waste Handlers/ECCs (Annual Training Requirement)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9761E38D-5627-67C3-0D67-F33EF266A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1C956B-FD3B-4351-9D3D-7E9D8DD723A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graphicFrame>
        <p:nvGraphicFramePr>
          <p:cNvPr id="13315" name="Object 7">
            <a:extLst>
              <a:ext uri="{FF2B5EF4-FFF2-40B4-BE49-F238E27FC236}">
                <a16:creationId xmlns:a16="http://schemas.microsoft.com/office/drawing/2014/main" id="{A0734B90-E3A4-0132-FCF1-7E66B71913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89600" y="1066800"/>
          <a:ext cx="330200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3696216" imgH="5714286" progId="MSPhotoEd.3">
                  <p:embed/>
                </p:oleObj>
              </mc:Choice>
              <mc:Fallback>
                <p:oleObj name="Photo Editor Photo" r:id="rId2" imgW="3696216" imgH="5714286" progId="MSPhotoEd.3">
                  <p:embed/>
                  <p:pic>
                    <p:nvPicPr>
                      <p:cNvPr id="13315" name="Object 7">
                        <a:extLst>
                          <a:ext uri="{FF2B5EF4-FFF2-40B4-BE49-F238E27FC236}">
                            <a16:creationId xmlns:a16="http://schemas.microsoft.com/office/drawing/2014/main" id="{A0734B90-E3A4-0132-FCF1-7E66B71913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9600" y="1066800"/>
                        <a:ext cx="3302000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Rectangle 2">
            <a:extLst>
              <a:ext uri="{FF2B5EF4-FFF2-40B4-BE49-F238E27FC236}">
                <a16:creationId xmlns:a16="http://schemas.microsoft.com/office/drawing/2014/main" id="{12903518-63D9-8692-05DC-093756A75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altLang="en-US" b="1" u="sng"/>
              <a:t>CONTAINER LABELS</a:t>
            </a:r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83766F60-2459-79A3-3943-26222070D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6477000" cy="5486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HM needs to be labeled:</a:t>
            </a:r>
          </a:p>
          <a:p>
            <a:pPr lvl="1"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Manufacturer’s name, address, and     emergency phone number</a:t>
            </a:r>
          </a:p>
          <a:p>
            <a:pPr lvl="1"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Common chemical name</a:t>
            </a:r>
          </a:p>
          <a:p>
            <a:pPr lvl="1"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Identify the hazard(s) in English</a:t>
            </a:r>
          </a:p>
          <a:p>
            <a:pPr lvl="1"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Appropriate hazard warnings (words,      DoT labels or placards, NFPA         Diamond, HMIS label, etc.)</a:t>
            </a:r>
          </a:p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DD FORM 2522 can replace the manufacturer’s label if it needs to          be replaced.  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5F325D5A-C380-3234-7548-20FF088A3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063" y="919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CB8C1B14-1D28-3086-A2D9-EFB155604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B15BE8-0CFE-4067-A5FC-053C0CEB084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8EBC8DD-F75A-6842-2F22-8120F354EF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altLang="en-US" b="1" u="sng"/>
              <a:t>HM PROCUREMENT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934AB1E-4D4A-A7F6-C785-D206601F2B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839200" cy="5486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HM is procured from the </a:t>
            </a:r>
            <a:r>
              <a:rPr lang="en-US" altLang="en-US" dirty="0" err="1">
                <a:solidFill>
                  <a:schemeClr val="accent2"/>
                </a:solidFill>
              </a:rPr>
              <a:t>HazMinCtr</a:t>
            </a:r>
            <a:r>
              <a:rPr lang="en-US" altLang="en-US" dirty="0">
                <a:solidFill>
                  <a:schemeClr val="accent2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HM must be approved on unit’s AUL by Safety, Industrial Hygiene, and Environmental.</a:t>
            </a:r>
            <a:endParaRPr lang="en-US" altLang="en-US" dirty="0">
              <a:solidFill>
                <a:schemeClr val="accent2"/>
              </a:solidFill>
              <a:cs typeface="Times New Roman"/>
            </a:endParaRP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Hazardous Waste Coordinator procures HM with a request through Supply/S-4 then to </a:t>
            </a:r>
            <a:r>
              <a:rPr lang="en-US" altLang="en-US" dirty="0" err="1">
                <a:solidFill>
                  <a:schemeClr val="accent2"/>
                </a:solidFill>
              </a:rPr>
              <a:t>HazMinCtr</a:t>
            </a:r>
            <a:r>
              <a:rPr lang="en-US" altLang="en-US" dirty="0">
                <a:solidFill>
                  <a:schemeClr val="accent2"/>
                </a:solidFill>
              </a:rPr>
              <a:t>.</a:t>
            </a:r>
            <a:endParaRPr lang="en-US" altLang="en-US" dirty="0">
              <a:solidFill>
                <a:schemeClr val="accent2"/>
              </a:solidFill>
              <a:cs typeface="Times New Roman"/>
            </a:endParaRPr>
          </a:p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accent2"/>
                </a:solidFill>
              </a:rPr>
              <a:t>HM is picked up from the </a:t>
            </a:r>
            <a:r>
              <a:rPr lang="en-US" altLang="en-US" dirty="0" err="1">
                <a:solidFill>
                  <a:schemeClr val="accent2"/>
                </a:solidFill>
              </a:rPr>
              <a:t>HazMinCtr</a:t>
            </a:r>
            <a:r>
              <a:rPr lang="en-US" altLang="en-US" dirty="0">
                <a:solidFill>
                  <a:schemeClr val="accent2"/>
                </a:solidFill>
              </a:rPr>
              <a:t> or can be delivered.</a:t>
            </a:r>
            <a:endParaRPr lang="en-US" altLang="en-US" dirty="0">
              <a:solidFill>
                <a:schemeClr val="accent2"/>
              </a:solidFill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75330460-B141-DC2F-7B46-28F1EAC0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18F3C4-1160-4D2C-9BF1-E993C22FA1D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A09221EE-917D-2211-EC2C-B598761F4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altLang="en-US" sz="4000" b="1" u="sng"/>
              <a:t>HM HANDLING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D4B8F2C3-CE9C-B76B-1FAB-A6E18CED3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229600" cy="5181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Read the SDS and label for HM hazards.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Wear </a:t>
            </a:r>
            <a:r>
              <a:rPr lang="en-US" altLang="en-US" b="1">
                <a:solidFill>
                  <a:schemeClr val="accent2"/>
                </a:solidFill>
              </a:rPr>
              <a:t>P</a:t>
            </a:r>
            <a:r>
              <a:rPr lang="en-US" altLang="en-US">
                <a:solidFill>
                  <a:schemeClr val="accent2"/>
                </a:solidFill>
              </a:rPr>
              <a:t>ersonal </a:t>
            </a:r>
            <a:r>
              <a:rPr lang="en-US" altLang="en-US" b="1">
                <a:solidFill>
                  <a:schemeClr val="accent2"/>
                </a:solidFill>
              </a:rPr>
              <a:t>P</a:t>
            </a:r>
            <a:r>
              <a:rPr lang="en-US" altLang="en-US">
                <a:solidFill>
                  <a:schemeClr val="accent2"/>
                </a:solidFill>
              </a:rPr>
              <a:t>rotective </a:t>
            </a:r>
            <a:r>
              <a:rPr lang="en-US" altLang="en-US" b="1">
                <a:solidFill>
                  <a:schemeClr val="accent2"/>
                </a:solidFill>
              </a:rPr>
              <a:t>E</a:t>
            </a:r>
            <a:r>
              <a:rPr lang="en-US" altLang="en-US">
                <a:solidFill>
                  <a:schemeClr val="accent2"/>
                </a:solidFill>
              </a:rPr>
              <a:t>quipment (</a:t>
            </a:r>
            <a:r>
              <a:rPr lang="en-US" altLang="en-US" b="1">
                <a:solidFill>
                  <a:schemeClr val="accent2"/>
                </a:solidFill>
              </a:rPr>
              <a:t>PPE</a:t>
            </a:r>
            <a:r>
              <a:rPr lang="en-US" altLang="en-US">
                <a:solidFill>
                  <a:schemeClr val="accent2"/>
                </a:solidFill>
              </a:rPr>
              <a:t>).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Ensure there is adequate ventilation (natural or mechanical).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Use funnels, drip pans, pads, and shop towels when pouring HM.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Attach grounding and bonding wires when pouring and storing flammable liquids.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E995BAC2-E73D-E0E8-EAFE-5E3CD6AA1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CF934-D19F-40CB-AC64-929DF6655B2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5FADC59-F956-2246-AA8E-82DEB921E4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0"/>
            <a:ext cx="7239000" cy="762000"/>
          </a:xfrm>
        </p:spPr>
        <p:txBody>
          <a:bodyPr/>
          <a:lstStyle/>
          <a:p>
            <a:r>
              <a:rPr lang="en-US" altLang="en-US" sz="4000" b="1" u="sng"/>
              <a:t>HM STORAGE</a:t>
            </a:r>
            <a:endParaRPr lang="en-US" altLang="en-US" sz="4000" b="1" u="sng">
              <a:solidFill>
                <a:schemeClr val="tx1"/>
              </a:solidFill>
            </a:endParaRP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21E985A5-68C4-AE53-6037-D91E815CFD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914400"/>
            <a:ext cx="7772400" cy="5562600"/>
          </a:xfrm>
        </p:spPr>
        <p:txBody>
          <a:bodyPr/>
          <a:lstStyle/>
          <a:p>
            <a:r>
              <a:rPr lang="en-US" altLang="en-US">
                <a:solidFill>
                  <a:schemeClr val="accent2"/>
                </a:solidFill>
              </a:rPr>
              <a:t>Chemical compatibility (refer to SDS).</a:t>
            </a:r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Don’t store corrosives with flammables</a:t>
            </a:r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Don’t store flammables with oxidizers</a:t>
            </a:r>
          </a:p>
          <a:p>
            <a:r>
              <a:rPr lang="en-US" altLang="en-US">
                <a:solidFill>
                  <a:schemeClr val="accent2"/>
                </a:solidFill>
              </a:rPr>
              <a:t>Flammables in flammable lockers.</a:t>
            </a:r>
          </a:p>
          <a:p>
            <a:r>
              <a:rPr lang="en-US" altLang="en-US">
                <a:solidFill>
                  <a:schemeClr val="accent2"/>
                </a:solidFill>
              </a:rPr>
              <a:t>Rotate stock and use within shelf-life:</a:t>
            </a:r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Check shelf-life when new HM is received </a:t>
            </a:r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Use the older HM first </a:t>
            </a:r>
          </a:p>
          <a:p>
            <a:r>
              <a:rPr lang="en-US" altLang="en-US">
                <a:solidFill>
                  <a:schemeClr val="accent2"/>
                </a:solidFill>
              </a:rPr>
              <a:t>Secondary containment.</a:t>
            </a:r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Flammable Storage Lockers</a:t>
            </a:r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Bermed areas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A1EAA9F0-65CC-2293-B037-6A9D5BAC0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C2FF7D-1C61-459E-ACB8-9529A171AE5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0AFC35C5-859B-13FC-8797-905BCAFB1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chemeClr val="tx2"/>
                </a:solidFill>
              </a:rPr>
              <a:t>HAZARDOUS WASTE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C0C8EA18-E46F-DA78-E71F-120B72809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838200"/>
            <a:ext cx="82296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Hazardous Waste (HW) is HM we’re going to dispose because it’s used, spent, or no good: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Used oil or POL (oil, hydraulic fluid, JP-5/8, diesel fuel)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Aerosol cans 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Paint chips w/lead or chromates 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Spent toxic or flammable solvents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Used batteries of any type (alkaline, lithium, mercury, etc.)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Past shelf-life (expired) HM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Spent fluorescent light bulbs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Spilled HM contaminated debris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>
                <a:solidFill>
                  <a:schemeClr val="accent2"/>
                </a:solidFill>
              </a:rPr>
              <a:t>We cannot dispose of HM/HW in the trash or recycling bins!</a:t>
            </a:r>
            <a:endParaRPr lang="en-US" altLang="en-US" sz="2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6">
            <a:extLst>
              <a:ext uri="{FF2B5EF4-FFF2-40B4-BE49-F238E27FC236}">
                <a16:creationId xmlns:a16="http://schemas.microsoft.com/office/drawing/2014/main" id="{01D6FB6E-ABE9-A442-F37B-900DE19A7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3305C1-1F64-4DC4-8DE1-B4BAE6F5DA7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3774F8A-1248-B4FA-CCF7-57BD10DA59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altLang="en-US" b="1" u="sng"/>
              <a:t>HW MANAGEMENT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EC235094-2C33-599A-6051-A5E797242E1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8534400" cy="5181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accent2"/>
                </a:solidFill>
              </a:rPr>
              <a:t>HW is managed per Environmental Department’s Hazardous Waste Management Plan (HWMP- StaO 5090.5_).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accent2"/>
                </a:solidFill>
              </a:rPr>
              <a:t>HWMP is written to maintain compliance with applicable Federal, State, County of San Diego, USMC HW regulations.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accent2"/>
                </a:solidFill>
              </a:rPr>
              <a:t>Waste Protocol Sheets</a:t>
            </a:r>
            <a:r>
              <a:rPr lang="en-US" altLang="en-US" sz="2400">
                <a:solidFill>
                  <a:schemeClr val="accent2"/>
                </a:solidFill>
              </a:rPr>
              <a:t> (HWMP Chapter 14) </a:t>
            </a:r>
            <a:r>
              <a:rPr lang="en-US" altLang="en-US" sz="2400" b="1">
                <a:solidFill>
                  <a:schemeClr val="accent2"/>
                </a:solidFill>
              </a:rPr>
              <a:t>lists each “waste stream” with easily referenced waste management guidance:</a:t>
            </a:r>
          </a:p>
          <a:p>
            <a:pPr lvl="1"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</a:rPr>
              <a:t>Defines the waste stream.</a:t>
            </a:r>
          </a:p>
          <a:p>
            <a:pPr lvl="1"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</a:rPr>
              <a:t>Provides container (drum, bucket, box, pallet, etc.) selection information.</a:t>
            </a:r>
          </a:p>
          <a:p>
            <a:pPr lvl="1"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</a:rPr>
              <a:t>Tells how to correctly fill out the waste’s container label.</a:t>
            </a:r>
          </a:p>
          <a:p>
            <a:pPr lvl="1"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</a:rPr>
              <a:t>Gives the waste’s accumulation time limit.</a:t>
            </a:r>
          </a:p>
          <a:p>
            <a:pPr lvl="1"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</a:rPr>
              <a:t>Provides waste disposal information.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971D0438-8E72-7CBF-FB9F-2E2BE6FF5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07B1F3-A19B-42DC-A552-1D1B4A0482E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D3A4689-A2CE-7CDA-77A2-2FB3C0BAB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838200"/>
          </a:xfrm>
        </p:spPr>
        <p:txBody>
          <a:bodyPr/>
          <a:lstStyle/>
          <a:p>
            <a:r>
              <a:rPr lang="en-US" altLang="en-US" b="1" u="sng"/>
              <a:t>HW HANDLING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0BDEBE4-7562-0204-8850-C0B267FF6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8001000" cy="5181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Use appropriate </a:t>
            </a:r>
            <a:r>
              <a:rPr lang="en-US" altLang="en-US" sz="2800" b="1">
                <a:solidFill>
                  <a:schemeClr val="accent2"/>
                </a:solidFill>
              </a:rPr>
              <a:t>P</a:t>
            </a:r>
            <a:r>
              <a:rPr lang="en-US" altLang="en-US" sz="2800">
                <a:solidFill>
                  <a:schemeClr val="accent2"/>
                </a:solidFill>
              </a:rPr>
              <a:t>ersonal </a:t>
            </a:r>
            <a:r>
              <a:rPr lang="en-US" altLang="en-US" sz="2800" b="1">
                <a:solidFill>
                  <a:schemeClr val="accent2"/>
                </a:solidFill>
              </a:rPr>
              <a:t>P</a:t>
            </a:r>
            <a:r>
              <a:rPr lang="en-US" altLang="en-US" sz="2800">
                <a:solidFill>
                  <a:schemeClr val="accent2"/>
                </a:solidFill>
              </a:rPr>
              <a:t>rotective </a:t>
            </a:r>
            <a:r>
              <a:rPr lang="en-US" altLang="en-US" sz="2800" b="1">
                <a:solidFill>
                  <a:schemeClr val="accent2"/>
                </a:solidFill>
              </a:rPr>
              <a:t>E</a:t>
            </a:r>
            <a:r>
              <a:rPr lang="en-US" altLang="en-US" sz="2800">
                <a:solidFill>
                  <a:schemeClr val="accent2"/>
                </a:solidFill>
              </a:rPr>
              <a:t>quipment: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Gloves, Goggles, Face Shield, Rubber Apron.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Use funnels, drip pans, pads, shop towels, and a buddy when pouring HM/HW to minimize spillage and clean ups.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Use grounding straps when storing ignitable waste and bonding straps when pouring liquids.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Do not mix waste streams.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Contact unit’s HWC for guidance for disposal procedures.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F94FC525-CAA6-D908-3652-772EDAECE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F8522D-4673-472B-9D47-B0F7AEDF36C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6F5665B-7317-3AE6-0000-496821D735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467600" cy="990600"/>
          </a:xfrm>
        </p:spPr>
        <p:txBody>
          <a:bodyPr/>
          <a:lstStyle/>
          <a:p>
            <a:r>
              <a:rPr lang="en-US" altLang="en-US" b="1" u="sng"/>
              <a:t>HW ACCUMULATION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7B7B05A-DA87-AA2B-FC84-438EE1E31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77200" cy="472440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Waste Accumulation Site</a:t>
            </a:r>
          </a:p>
          <a:p>
            <a:pPr lvl="1"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Controlled area (usually fenced and bermed containment cells or fabricated storage shed) used to accumulate regulated waste.  </a:t>
            </a:r>
          </a:p>
          <a:p>
            <a:pPr lvl="1"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Lids and labels on containers.</a:t>
            </a:r>
          </a:p>
          <a:p>
            <a:pPr lvl="1"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No signs of spillage.</a:t>
            </a:r>
          </a:p>
          <a:p>
            <a:pPr lvl="1"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Inspected weekly (ASTs containing HWs inspected daily); records maintained for 3 years.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7CEC01E5-E5FD-1C0C-FBB1-D96A4AE93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F5706F-FAE4-4166-A063-08F6356FBB2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51F43456-6F02-BE36-27D8-2F7FE302D9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1750"/>
            <a:ext cx="7772400" cy="914400"/>
          </a:xfrm>
        </p:spPr>
        <p:txBody>
          <a:bodyPr/>
          <a:lstStyle/>
          <a:p>
            <a:r>
              <a:rPr lang="en-US" altLang="en-US" b="1" u="sng"/>
              <a:t>HW Accumulation</a:t>
            </a:r>
            <a:r>
              <a:rPr lang="en-US" altLang="en-US" sz="2400" b="1" u="sng"/>
              <a:t> (2 of 2)</a:t>
            </a:r>
            <a:endParaRPr lang="en-US" altLang="en-US" b="1" u="sng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A57065F6-78C8-90EE-1F16-DD4DC4AC3F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7924800" cy="5410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Satellite Accumulation Site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At or near the point of generation (paint shop, battery shop, hangar deck, admin office, etc.).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Up to 55-gallons </a:t>
            </a:r>
            <a:r>
              <a:rPr lang="en-US" altLang="en-US" sz="2400" u="sng">
                <a:solidFill>
                  <a:schemeClr val="accent2"/>
                </a:solidFill>
              </a:rPr>
              <a:t>TOTAL</a:t>
            </a:r>
            <a:r>
              <a:rPr lang="en-US" altLang="en-US" sz="2400">
                <a:solidFill>
                  <a:schemeClr val="accent2"/>
                </a:solidFill>
              </a:rPr>
              <a:t> </a:t>
            </a:r>
            <a:r>
              <a:rPr lang="en-US" altLang="en-US" sz="2400" u="sng">
                <a:solidFill>
                  <a:schemeClr val="accent2"/>
                </a:solidFill>
              </a:rPr>
              <a:t>HW,</a:t>
            </a:r>
            <a:r>
              <a:rPr lang="en-US" altLang="en-US" sz="2400">
                <a:solidFill>
                  <a:schemeClr val="accent2"/>
                </a:solidFill>
              </a:rPr>
              <a:t> not per waste stream. MCO 5090.2.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Container must be labeled, closed when not in use, and under the control of the operator.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Waste is disposed of when: 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</a:rPr>
              <a:t>the container is full,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</a:rPr>
              <a:t>55 gallons is reached, or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</a:rPr>
              <a:t>within nine months, whichever occurs first.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Must be approved by Miramar FD and EMD, also identified on the unit’s Consolidated Emergency Response/Contingency Plan Map. </a:t>
            </a:r>
            <a:endParaRPr lang="en-US" altLang="en-US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id="{B4EE01FE-73CA-1CE6-F64D-F5DE77607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2A275B-B428-4DF8-A18B-B32875F9AF8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6848179D-2144-163E-291B-96E82A0F2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 b="1" u="sng">
                <a:solidFill>
                  <a:schemeClr val="tx2"/>
                </a:solidFill>
              </a:rPr>
              <a:t>HW MINIMIZATION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C32C2D1-7B82-73B6-6DC1-A8AB57591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914400"/>
            <a:ext cx="75438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 sz="2800" b="1">
                <a:solidFill>
                  <a:schemeClr val="accent2"/>
                </a:solidFill>
              </a:rPr>
              <a:t>Minimize waste at the source:</a:t>
            </a:r>
          </a:p>
          <a:p>
            <a:pPr lvl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Use only authorized hazardous materials.</a:t>
            </a:r>
          </a:p>
          <a:p>
            <a:pPr lvl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Order what you need and use it properly.</a:t>
            </a:r>
          </a:p>
          <a:p>
            <a:pPr lvl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Keep lids secured when not adding or removing HW.</a:t>
            </a:r>
          </a:p>
          <a:p>
            <a:pPr lvl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All containers must be labeled.</a:t>
            </a:r>
          </a:p>
          <a:p>
            <a:pPr lvl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Don’t mix waste streams.</a:t>
            </a:r>
          </a:p>
          <a:p>
            <a:pPr lvl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Use funnels, drip pans, shop towels, and reusable pads. </a:t>
            </a:r>
          </a:p>
          <a:p>
            <a:pPr lvl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Handle HM and HW carefully to reduce spills.</a:t>
            </a:r>
          </a:p>
          <a:p>
            <a:pPr>
              <a:spcBef>
                <a:spcPct val="30000"/>
              </a:spcBef>
            </a:pPr>
            <a:r>
              <a:rPr lang="en-US" altLang="en-US" sz="2800" b="1">
                <a:solidFill>
                  <a:schemeClr val="accent2"/>
                </a:solidFill>
              </a:rPr>
              <a:t>Recycle or Reuse:</a:t>
            </a:r>
          </a:p>
          <a:p>
            <a:pPr lvl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Return unwanted HM to the HazMinCtr.</a:t>
            </a:r>
          </a:p>
          <a:p>
            <a:pPr lvl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Recycle plastic and metal containers.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5FB4EB51-3524-0B53-C2E9-F31B8860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B81D6A-5ED6-40E9-91E4-43B919B38A4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7861986-F9E6-0568-47C1-1FAB11792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altLang="en-US" b="1" u="sng"/>
              <a:t>LEARNING OBJECTIVES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C5C38A7-A23F-6623-9FE7-E0681456A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819400"/>
            <a:ext cx="8153400" cy="434340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altLang="en-US" b="1"/>
              <a:t>Enabling Learning Objectives:</a:t>
            </a:r>
            <a:endParaRPr lang="en-US" altLang="en-US" b="1">
              <a:solidFill>
                <a:schemeClr val="accent2"/>
              </a:solidFill>
            </a:endParaRPr>
          </a:p>
          <a:p>
            <a:pPr lvl="1"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Identify unit’s HM/HW.</a:t>
            </a:r>
          </a:p>
          <a:p>
            <a:pPr lvl="1"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Locate unit’s SDS Binder.</a:t>
            </a:r>
          </a:p>
          <a:p>
            <a:pPr lvl="1"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Know the difference between HM and HW</a:t>
            </a:r>
          </a:p>
          <a:p>
            <a:pPr lvl="1"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Safely handle and store HM/HW.</a:t>
            </a:r>
          </a:p>
          <a:p>
            <a:pPr lvl="1"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Describe HM/HW recordkeeping needs.</a:t>
            </a:r>
          </a:p>
        </p:txBody>
      </p:sp>
      <p:sp>
        <p:nvSpPr>
          <p:cNvPr id="5125" name="Text Box 6">
            <a:extLst>
              <a:ext uri="{FF2B5EF4-FFF2-40B4-BE49-F238E27FC236}">
                <a16:creationId xmlns:a16="http://schemas.microsoft.com/office/drawing/2014/main" id="{D0C3E4A0-DAE1-0C06-9A08-A92EF74B0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762000"/>
            <a:ext cx="7772400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Terminal Learning Objective:</a:t>
            </a:r>
            <a:r>
              <a:rPr lang="en-US" altLang="en-US" sz="2400"/>
              <a:t> </a:t>
            </a:r>
            <a:r>
              <a:rPr lang="en-US" altLang="en-US">
                <a:solidFill>
                  <a:schemeClr val="accent2"/>
                </a:solidFill>
              </a:rPr>
              <a:t>Meet the </a:t>
            </a:r>
            <a:r>
              <a:rPr lang="en-US" altLang="en-US" sz="3000">
                <a:solidFill>
                  <a:schemeClr val="accent2"/>
                </a:solidFill>
              </a:rPr>
              <a:t>Consolidated Emergency Response/Contingency Plan annual training requirement for hazardous material and hazardous waste training.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A88515E4-BBE1-52B5-F58A-22B1AF6E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3ED95A-2C72-4534-9FB9-459DE8CFA2B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FDF965D-14E0-DB01-26A7-5E4C811030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609600"/>
          </a:xfrm>
        </p:spPr>
        <p:txBody>
          <a:bodyPr/>
          <a:lstStyle/>
          <a:p>
            <a:r>
              <a:rPr lang="en-US" altLang="en-US" sz="3600" b="1" u="sng"/>
              <a:t>RECORDKEEPING &amp; REPORTING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33085FFC-DD87-CD88-54F2-C87B35F06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8153400" cy="533400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Consolidated Emergency Response/ Contingency Plan</a:t>
            </a:r>
          </a:p>
          <a:p>
            <a:pPr marL="457200" lvl="1" indent="0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Issued by SD County through Environmental Dept.</a:t>
            </a:r>
          </a:p>
          <a:p>
            <a:pPr marL="457200" lvl="1" indent="0">
              <a:spcBef>
                <a:spcPct val="30000"/>
              </a:spcBef>
            </a:pPr>
            <a:r>
              <a:rPr lang="en-US" altLang="en-US" sz="2400" u="sng">
                <a:solidFill>
                  <a:schemeClr val="accent2"/>
                </a:solidFill>
              </a:rPr>
              <a:t>Four parts</a:t>
            </a:r>
            <a:r>
              <a:rPr lang="en-US" altLang="en-US" sz="2400">
                <a:solidFill>
                  <a:schemeClr val="accent2"/>
                </a:solidFill>
              </a:rPr>
              <a:t>: Inventory, Spill Plan, Training, Spill Equipment.</a:t>
            </a:r>
          </a:p>
          <a:p>
            <a:pPr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 b="1">
                <a:solidFill>
                  <a:schemeClr val="accent2"/>
                </a:solidFill>
              </a:rPr>
              <a:t>Contingency Plan Training Rosters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</a:p>
          <a:p>
            <a:pPr marL="457200" lvl="1" indent="0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CERC annual training required for personnel involved in HM/HW operations.</a:t>
            </a:r>
          </a:p>
          <a:p>
            <a:pPr marL="457200" lvl="1" indent="0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Maintained roster in binder II.</a:t>
            </a:r>
            <a:r>
              <a:rPr lang="en-US" altLang="en-US" sz="320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ct val="30000"/>
              </a:spcBef>
            </a:pPr>
            <a:r>
              <a:rPr lang="en-US" altLang="en-US" b="1">
                <a:solidFill>
                  <a:schemeClr val="accent2"/>
                </a:solidFill>
                <a:cs typeface="Times New Roman" panose="02020603050405020304" pitchFamily="18" charset="0"/>
              </a:rPr>
              <a:t>Unified Program Facility Permit</a:t>
            </a:r>
          </a:p>
          <a:p>
            <a:pPr marL="457200" lvl="1" indent="0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  <a:cs typeface="Times New Roman" panose="02020603050405020304" pitchFamily="18" charset="0"/>
              </a:rPr>
              <a:t>Issued by San Diego County Dept. of Env. Health.</a:t>
            </a:r>
          </a:p>
          <a:p>
            <a:pPr marL="457200" lvl="1" indent="0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  <a:cs typeface="Times New Roman" panose="02020603050405020304" pitchFamily="18" charset="0"/>
              </a:rPr>
              <a:t>Applied for and renewed by the EMD.</a:t>
            </a:r>
            <a:endParaRPr lang="en-US" alt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8D61D9CA-8ACD-E938-B37C-93EFFE39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D68C0C-8859-4DC2-9BBA-B9065642E4C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6FECADDB-53F4-87E5-13E4-55AD4880C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10600" cy="990600"/>
          </a:xfrm>
        </p:spPr>
        <p:txBody>
          <a:bodyPr/>
          <a:lstStyle/>
          <a:p>
            <a:r>
              <a:rPr lang="en-US" altLang="en-US" sz="3600" b="1" u="sng"/>
              <a:t>Recordkeeping &amp; Reporting</a:t>
            </a:r>
            <a:r>
              <a:rPr lang="en-US" altLang="en-US" sz="2400" b="1"/>
              <a:t> (2 of 3)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E2F0F852-655A-A4AD-FD79-442B12BC41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7924800" cy="518160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altLang="en-US" b="1" u="sng">
                <a:solidFill>
                  <a:schemeClr val="accent2"/>
                </a:solidFill>
              </a:rPr>
              <a:t>NOTE</a:t>
            </a:r>
            <a:r>
              <a:rPr lang="en-US" altLang="en-US">
                <a:solidFill>
                  <a:schemeClr val="accent2"/>
                </a:solidFill>
              </a:rPr>
              <a:t>: All records are legal documents that must be maintained for at least three years.</a:t>
            </a:r>
          </a:p>
          <a:p>
            <a:pPr>
              <a:spcBef>
                <a:spcPct val="3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Waste Disposal Records:</a:t>
            </a:r>
          </a:p>
          <a:p>
            <a:pPr lvl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Copies of disposal receipts  </a:t>
            </a:r>
          </a:p>
          <a:p>
            <a:pPr lvl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HW Transfer Log Books (transferred to HazMinCtr/unit)</a:t>
            </a:r>
          </a:p>
          <a:p>
            <a:pPr>
              <a:spcBef>
                <a:spcPct val="3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Unit’s Spill Log:</a:t>
            </a:r>
          </a:p>
          <a:p>
            <a:pPr lvl="1">
              <a:spcBef>
                <a:spcPct val="3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Records unit’s spills, clean-ups, and storm water releases from secondary containment.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4258B925-A1B7-6D38-B69D-E5560031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41AFD6-AC6B-4934-8110-4ED1FB6D923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7E44012-E10F-B48F-5CE8-54A320EBE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r>
              <a:rPr lang="en-US" altLang="en-US" sz="4000" b="1" u="sng"/>
              <a:t>Recordkeeping &amp; Reporting</a:t>
            </a:r>
            <a:r>
              <a:rPr lang="en-US" altLang="en-US" sz="2400" b="1"/>
              <a:t> (3 of 3)</a:t>
            </a:r>
            <a:endParaRPr lang="en-US" altLang="en-US" sz="4000" b="1" u="sng"/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341A0B6-2A7A-8686-5592-442696203B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AUL (updates) 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Make additions/deletions with Station Safety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Procure from the HazMinCtr</a:t>
            </a:r>
            <a:r>
              <a:rPr lang="en-US" altLang="en-US" sz="2400">
                <a:solidFill>
                  <a:schemeClr val="accent2"/>
                </a:solidFill>
              </a:rPr>
              <a:t> 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     (not Serv-Mart, MCX, Lowe’s, Home Depot, etc.)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Aerospace Coatings List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 sz="2400">
                <a:solidFill>
                  <a:schemeClr val="accent2"/>
                </a:solidFill>
              </a:rPr>
              <a:t>(coatings applied to aircraft)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Issued by Environmental Dept’s Air Quality Engineer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 Submit Usage Reports to Air Quality Engineer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b="1">
                <a:solidFill>
                  <a:schemeClr val="accent2"/>
                </a:solidFill>
              </a:rPr>
              <a:t>Air Quality Permits</a:t>
            </a:r>
            <a:r>
              <a:rPr lang="en-US" altLang="en-US" sz="3600" b="1">
                <a:solidFill>
                  <a:schemeClr val="accent2"/>
                </a:solidFill>
              </a:rPr>
              <a:t> </a:t>
            </a:r>
            <a:r>
              <a:rPr lang="en-US" altLang="en-US" sz="2400">
                <a:solidFill>
                  <a:schemeClr val="accent2"/>
                </a:solidFill>
              </a:rPr>
              <a:t>(parts washers, paint booths, test cell, etc.)</a:t>
            </a:r>
          </a:p>
          <a:p>
            <a:pPr lvl="1">
              <a:lnSpc>
                <a:spcPct val="90000"/>
              </a:lnSpc>
              <a:spcBef>
                <a:spcPct val="30000"/>
              </a:spcBef>
            </a:pPr>
            <a:r>
              <a:rPr lang="en-US" altLang="en-US">
                <a:solidFill>
                  <a:schemeClr val="accent2"/>
                </a:solidFill>
              </a:rPr>
              <a:t>Comply with permit conditions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6F44ADD4-F52A-C2B7-2C87-CB35157A3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44BE75-E6C1-4778-B242-E080C117117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59735C01-1FFB-0351-CC77-25CC4B1F33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altLang="en-US" sz="4000" b="1" u="sng"/>
              <a:t>REVIEW</a:t>
            </a:r>
            <a:endParaRPr lang="en-US" altLang="en-US" sz="4000"/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ECEE19A-82B7-D9CC-FB73-4AA23FB6EA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229600" cy="563880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Identify HM needs and establish a unit AUL through Station Safety, IH, and Environmental Dept.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Have SDS’s on-hand or readily available.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Ensure all personnel use PPE for specific chemical hazards. 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Identify waste streams and ensure personnel know how to containerize, label, and dispose of HW.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Maintain records for HM usage, HW disposal, site inspections, and training. 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Please sign-in on today’s Training Roster.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E8F54E79-42B0-5523-173F-08B29292E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DDF192-800C-4267-AD55-AECDEB8F574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4D2DBC8-BC59-2B9C-6DA7-AEC8913B4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 sz="4000" b="1" u="sng"/>
              <a:t>QUESTIONS?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2C8BAAB9-F043-F6DB-A860-8B883B21B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620000" cy="4343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2"/>
                </a:solidFill>
              </a:rPr>
              <a:t>Contact your unit’s Hazardous Waste Coordinator (HWC) or your Group’s Environmental Compliance Coordinator (ECC) for environmental assistance.</a:t>
            </a:r>
          </a:p>
          <a:p>
            <a:pPr>
              <a:spcBef>
                <a:spcPct val="50000"/>
              </a:spcBef>
            </a:pPr>
            <a:r>
              <a:rPr lang="en-US" altLang="en-US" sz="2800" i="1" dirty="0">
                <a:solidFill>
                  <a:schemeClr val="accent2"/>
                </a:solidFill>
              </a:rPr>
              <a:t>Unit and Group ECCs should contact the Environmental Department’s CETEP Coordinator at 307-1306 for questions regarding this presentation and/or for training assistance.</a:t>
            </a:r>
            <a:endParaRPr lang="en-US" altLang="en-US" sz="2800" i="1" dirty="0">
              <a:solidFill>
                <a:schemeClr val="accent2"/>
              </a:solidFill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BC4DC877-FB1E-9366-5C95-AC2343DFD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779472-DDA1-417F-A886-716A8AD9E0C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6F44F4C-B807-6DEB-552A-A12BB0AFDD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90600"/>
          </a:xfrm>
        </p:spPr>
        <p:txBody>
          <a:bodyPr/>
          <a:lstStyle/>
          <a:p>
            <a:r>
              <a:rPr lang="en-US" altLang="en-US" sz="4000" b="1" u="sng"/>
              <a:t>BACKGROUND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CD78F7E5-CDD5-E6B3-C5CD-B555E47674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39624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We use hazardous materials (HM) daily in maintenance,  repair, and cleaning activities.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US" altLang="en-US" sz="28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Some HM processes result in hazardous waste (HW) being generated (used oil, waste paint, used batteries, etc.).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1F4DC179-8160-F539-04BF-DE5BBFA1A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E474BD-5FFB-45B8-97B1-4C2D14B8133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706F3C68-A875-32E5-2B48-CC94D02783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altLang="en-US" sz="4000" b="1" u="sng"/>
              <a:t>UNIT</a:t>
            </a:r>
            <a:r>
              <a:rPr lang="en-US" altLang="en-US" b="1" u="sng"/>
              <a:t> </a:t>
            </a:r>
            <a:r>
              <a:rPr lang="en-US" altLang="en-US" sz="4000" b="1" u="sng"/>
              <a:t>RESPONSIBILITIES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E3F6CC5-4439-1E55-465C-5C27AFC93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2"/>
                </a:solidFill>
              </a:rPr>
              <a:t>Develop and implement a written plan and procedures for HM/HW management that meets requirements of MCO 5090.2, </a:t>
            </a:r>
            <a:r>
              <a:rPr lang="en-US" altLang="en-US" sz="2800" dirty="0" err="1">
                <a:solidFill>
                  <a:schemeClr val="accent2"/>
                </a:solidFill>
              </a:rPr>
              <a:t>StaO</a:t>
            </a:r>
            <a:r>
              <a:rPr lang="en-US" altLang="en-US" sz="2800" dirty="0">
                <a:solidFill>
                  <a:schemeClr val="accent2"/>
                </a:solidFill>
              </a:rPr>
              <a:t> 5090.5D, Station Safety Office, and Environmental Department policies.</a:t>
            </a:r>
          </a:p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2"/>
                </a:solidFill>
              </a:rPr>
              <a:t>Comply with applicable Federal, State, and local laws and regulations applicable to HM management and the safety and health of HW operations.</a:t>
            </a:r>
            <a:endParaRPr lang="en-US" altLang="en-US" sz="2800" dirty="0">
              <a:solidFill>
                <a:schemeClr val="accent2"/>
              </a:solidFill>
              <a:cs typeface="Times New Roman"/>
            </a:endParaRPr>
          </a:p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2"/>
                </a:solidFill>
              </a:rPr>
              <a:t>Establish procedures to control, track, and reduce the variety and quantities of HM in use, in storage or stocked, and disposed of as HW</a:t>
            </a:r>
            <a:r>
              <a:rPr lang="en-US" altLang="en-US" sz="2800" dirty="0"/>
              <a:t>. </a:t>
            </a:r>
            <a:endParaRPr lang="en-US" altLang="en-US" sz="2800" dirty="0"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3ADE55FB-FD81-92FA-1885-B1D0E0AA2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19B83B-BD7A-4E0A-9D9D-E10BEDBB9BD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EDE2F23-C647-E48C-143C-C0988B73E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altLang="en-US" sz="4000" b="1" u="sng"/>
              <a:t>REGULATIONS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C100D875-1318-AB59-CC67-8685AA35C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4572000"/>
          </a:xfrm>
        </p:spPr>
        <p:txBody>
          <a:bodyPr/>
          <a:lstStyle/>
          <a:p>
            <a:r>
              <a:rPr lang="en-US" altLang="en-US">
                <a:solidFill>
                  <a:schemeClr val="accent2"/>
                </a:solidFill>
              </a:rPr>
              <a:t>Protecting workers that handle hazardous material.</a:t>
            </a:r>
          </a:p>
          <a:p>
            <a:pPr lvl="1">
              <a:lnSpc>
                <a:spcPct val="150000"/>
              </a:lnSpc>
            </a:pPr>
            <a:r>
              <a:rPr lang="en-US" altLang="en-US">
                <a:solidFill>
                  <a:schemeClr val="accent2"/>
                </a:solidFill>
              </a:rPr>
              <a:t>OSHA, 29CFR</a:t>
            </a:r>
          </a:p>
          <a:p>
            <a:pPr lvl="1">
              <a:lnSpc>
                <a:spcPct val="150000"/>
              </a:lnSpc>
            </a:pPr>
            <a:r>
              <a:rPr lang="en-US" altLang="en-US">
                <a:solidFill>
                  <a:schemeClr val="accent2"/>
                </a:solidFill>
              </a:rPr>
              <a:t>MCO 5100.29B</a:t>
            </a:r>
          </a:p>
          <a:p>
            <a:pPr lvl="1">
              <a:lnSpc>
                <a:spcPct val="150000"/>
              </a:lnSpc>
            </a:pPr>
            <a:r>
              <a:rPr lang="en-US" altLang="en-US">
                <a:solidFill>
                  <a:schemeClr val="accent2"/>
                </a:solidFill>
              </a:rPr>
              <a:t>StaO 5100.8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2D779825-898A-8EBE-E065-F81C48831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6301F7-F788-4589-AE51-17895BBBAF2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80938E3-9AA2-813F-D676-14D323FC26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534400" cy="4114800"/>
          </a:xfrm>
        </p:spPr>
        <p:txBody>
          <a:bodyPr/>
          <a:lstStyle/>
          <a:p>
            <a:r>
              <a:rPr lang="en-US" altLang="en-US">
                <a:solidFill>
                  <a:schemeClr val="accent2"/>
                </a:solidFill>
              </a:rPr>
              <a:t>Protecting workers and the environment from the hazardous wastes generated.  Requires annual training for workers handling HM or HW.</a:t>
            </a:r>
          </a:p>
          <a:p>
            <a:pPr lvl="1">
              <a:lnSpc>
                <a:spcPct val="150000"/>
              </a:lnSpc>
            </a:pPr>
            <a:r>
              <a:rPr lang="en-US" altLang="en-US">
                <a:solidFill>
                  <a:schemeClr val="accent2"/>
                </a:solidFill>
              </a:rPr>
              <a:t>EPA, 40 CFR </a:t>
            </a:r>
          </a:p>
          <a:p>
            <a:pPr lvl="1">
              <a:lnSpc>
                <a:spcPct val="150000"/>
              </a:lnSpc>
            </a:pPr>
            <a:r>
              <a:rPr lang="en-US" altLang="en-US">
                <a:solidFill>
                  <a:schemeClr val="accent2"/>
                </a:solidFill>
              </a:rPr>
              <a:t>California Health and Safety Code Division 20 </a:t>
            </a:r>
          </a:p>
          <a:p>
            <a:pPr lvl="1">
              <a:lnSpc>
                <a:spcPct val="150000"/>
              </a:lnSpc>
            </a:pPr>
            <a:r>
              <a:rPr lang="en-US" altLang="en-US">
                <a:solidFill>
                  <a:schemeClr val="accent2"/>
                </a:solidFill>
              </a:rPr>
              <a:t>Title 22 </a:t>
            </a:r>
            <a:r>
              <a:rPr lang="en-US" altLang="en-US" b="1" u="sng">
                <a:solidFill>
                  <a:schemeClr val="accent2"/>
                </a:solidFill>
              </a:rPr>
              <a:t>C</a:t>
            </a:r>
            <a:r>
              <a:rPr lang="en-US" altLang="en-US">
                <a:solidFill>
                  <a:schemeClr val="accent2"/>
                </a:solidFill>
              </a:rPr>
              <a:t>alifornia </a:t>
            </a:r>
            <a:r>
              <a:rPr lang="en-US" altLang="en-US" b="1" u="sng">
                <a:solidFill>
                  <a:schemeClr val="accent2"/>
                </a:solidFill>
              </a:rPr>
              <a:t>C</a:t>
            </a:r>
            <a:r>
              <a:rPr lang="en-US" altLang="en-US">
                <a:solidFill>
                  <a:schemeClr val="accent2"/>
                </a:solidFill>
              </a:rPr>
              <a:t>ode of </a:t>
            </a:r>
            <a:r>
              <a:rPr lang="en-US" altLang="en-US" b="1" u="sng">
                <a:solidFill>
                  <a:schemeClr val="accent2"/>
                </a:solidFill>
              </a:rPr>
              <a:t>R</a:t>
            </a:r>
            <a:r>
              <a:rPr lang="en-US" altLang="en-US">
                <a:solidFill>
                  <a:schemeClr val="accent2"/>
                </a:solidFill>
              </a:rPr>
              <a:t>egulations Division 4.5</a:t>
            </a:r>
          </a:p>
          <a:p>
            <a:pPr lvl="1">
              <a:lnSpc>
                <a:spcPct val="150000"/>
              </a:lnSpc>
            </a:pPr>
            <a:r>
              <a:rPr lang="en-US" altLang="en-US">
                <a:solidFill>
                  <a:schemeClr val="accent2"/>
                </a:solidFill>
              </a:rPr>
              <a:t>MCO 5090.2 Environmental Compliance Manual</a:t>
            </a:r>
          </a:p>
          <a:p>
            <a:pPr lvl="1">
              <a:lnSpc>
                <a:spcPct val="150000"/>
              </a:lnSpc>
            </a:pPr>
            <a:r>
              <a:rPr lang="en-US" altLang="en-US">
                <a:solidFill>
                  <a:schemeClr val="accent2"/>
                </a:solidFill>
              </a:rPr>
              <a:t>Hazardous Waste Management Plan, StaO 5090.5_</a:t>
            </a:r>
          </a:p>
          <a:p>
            <a:pPr lvl="1">
              <a:lnSpc>
                <a:spcPct val="150000"/>
              </a:lnSpc>
              <a:buFontTx/>
              <a:buNone/>
            </a:pPr>
            <a:endParaRPr lang="en-US" altLang="en-US">
              <a:solidFill>
                <a:schemeClr val="accent2"/>
              </a:solidFill>
            </a:endParaRPr>
          </a:p>
          <a:p>
            <a:pPr lvl="1"/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D8D4A78-7609-CFC7-C0C6-40DF0050B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000" b="1" u="sng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REGULATIONS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A9B8B76B-477F-23A4-0D5A-6956F1D9D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534917-839B-4928-BE03-31A83E779E6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8F68496B-2DD9-4FE3-27DF-E7082F46B3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altLang="en-US" sz="4000" b="1" u="sng"/>
              <a:t>HAZARDOUS MATERIALS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E5C21F0-02EA-3276-DFB4-D75523E0B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305800" cy="5791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Hazardous Materials (HM): chemical products that, because of their toxicity or chemical properties, pose physical or health risks to humans or to our environment.  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HM is good, unused, uncontaminated material: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POL’s (hydraulic fluid, oil, JP-5/8, diesel fuel)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Batteries of any type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Detergents &amp; Cleaners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Aerosols (any type)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Paints &amp; Solvents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Gasoline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Adhesives </a:t>
            </a:r>
            <a:endParaRPr lang="en-US" alt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>
            <a:extLst>
              <a:ext uri="{FF2B5EF4-FFF2-40B4-BE49-F238E27FC236}">
                <a16:creationId xmlns:a16="http://schemas.microsoft.com/office/drawing/2014/main" id="{173D2F24-7BA7-A28A-213C-87DD99A8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CD6DA7-C77F-4E0C-800D-3695242F4BB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AD7C9E5-B634-1D8A-C36D-3A3F0D74D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8686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chemeClr val="tx2"/>
                </a:solidFill>
              </a:rPr>
              <a:t>AUTHORIZED USE LIST  </a:t>
            </a:r>
            <a:r>
              <a:rPr lang="en-US" altLang="en-US" b="1" u="sng">
                <a:solidFill>
                  <a:schemeClr val="tx2"/>
                </a:solidFill>
              </a:rPr>
              <a:t>(AUL)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2F2047D-A177-ADB6-BAF9-4AD50CA57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19200"/>
            <a:ext cx="8839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2"/>
                </a:solidFill>
                <a:latin typeface="Times New Roman"/>
                <a:cs typeface="Times New Roman"/>
              </a:rPr>
              <a:t>For our safety and environmental compliance the HM we use must be screened and inventoried on the “AUL”</a:t>
            </a:r>
          </a:p>
          <a:p>
            <a:pPr lvl="1">
              <a:spcBef>
                <a:spcPct val="50000"/>
              </a:spcBef>
            </a:pPr>
            <a:r>
              <a:rPr lang="en-US" altLang="en-US" sz="2400" dirty="0">
                <a:solidFill>
                  <a:schemeClr val="accent2"/>
                </a:solidFill>
                <a:latin typeface="Times New Roman"/>
                <a:cs typeface="Times New Roman"/>
              </a:rPr>
              <a:t>AUL is a management tool and inventory of a unit’s HM. </a:t>
            </a:r>
          </a:p>
          <a:p>
            <a:pPr lvl="1">
              <a:spcBef>
                <a:spcPct val="50000"/>
              </a:spcBef>
            </a:pPr>
            <a:r>
              <a:rPr lang="en-US" altLang="en-US" sz="2400" dirty="0">
                <a:solidFill>
                  <a:schemeClr val="accent2"/>
                </a:solidFill>
                <a:latin typeface="Times New Roman"/>
                <a:cs typeface="Times New Roman"/>
              </a:rPr>
              <a:t>HM on the AUL must be approved by Station Safety, the Industrial Hygienist, and Environmental Department.</a:t>
            </a:r>
          </a:p>
          <a:p>
            <a:pPr lvl="1">
              <a:spcBef>
                <a:spcPct val="50000"/>
              </a:spcBef>
            </a:pPr>
            <a:r>
              <a:rPr lang="en-US" altLang="en-US" sz="2400" dirty="0">
                <a:solidFill>
                  <a:schemeClr val="accent2"/>
                </a:solidFill>
                <a:latin typeface="Times New Roman"/>
                <a:cs typeface="Times New Roman"/>
              </a:rPr>
              <a:t>HM is easily procured from the </a:t>
            </a:r>
            <a:r>
              <a:rPr lang="en-US" altLang="en-US" sz="2400" dirty="0" err="1">
                <a:solidFill>
                  <a:schemeClr val="accent2"/>
                </a:solidFill>
                <a:latin typeface="Times New Roman"/>
                <a:cs typeface="Times New Roman"/>
              </a:rPr>
              <a:t>HazMinCtr</a:t>
            </a:r>
            <a:r>
              <a:rPr lang="en-US" altLang="en-US" sz="2400" dirty="0">
                <a:solidFill>
                  <a:schemeClr val="accent2"/>
                </a:solidFill>
                <a:latin typeface="Times New Roman"/>
                <a:cs typeface="Times New Roman"/>
              </a:rPr>
              <a:t>.</a:t>
            </a:r>
          </a:p>
          <a:p>
            <a:pPr lvl="1">
              <a:spcBef>
                <a:spcPct val="50000"/>
              </a:spcBef>
            </a:pPr>
            <a:r>
              <a:rPr lang="en-US" altLang="en-US" sz="2400" dirty="0">
                <a:solidFill>
                  <a:schemeClr val="accent2"/>
                </a:solidFill>
                <a:latin typeface="Times New Roman"/>
                <a:cs typeface="Times New Roman"/>
              </a:rPr>
              <a:t>Unit on-hand quantities of HM are limited to a one week’s supply although exceptions can be approved by Safety.</a:t>
            </a:r>
          </a:p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2"/>
                </a:solidFill>
                <a:latin typeface="Times New Roman"/>
                <a:cs typeface="Times New Roman"/>
              </a:rPr>
              <a:t>Contact HAZMIN Center for AUL assistance.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2A257423-E14A-16C1-E9A8-C01CFB44E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8EA3B6-9820-42AC-A714-F94564C344B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F6EE90CC-D38F-AF5E-BE8B-20E189126F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en-US" sz="3600" b="1" u="sng"/>
              <a:t>SAFETY DATA SHEETS</a:t>
            </a:r>
            <a:br>
              <a:rPr lang="en-US" altLang="en-US" sz="3600" b="1" u="sng"/>
            </a:br>
            <a:r>
              <a:rPr lang="en-US" altLang="en-US" sz="3600" b="1" u="sng"/>
              <a:t>(SDS)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BFDF6EB6-5A87-CD7F-06C3-6650E5B3B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Hazard Communication Standard requirement to provide a safe workplace to HM users: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Provides detailed HM information, first aid, response.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Required for each chemical in the workplace.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Must be readily available at all times.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>
                <a:solidFill>
                  <a:schemeClr val="accent2"/>
                </a:solidFill>
              </a:rPr>
              <a:t>Must be read before working with the HM.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Unit’s SDS’s are located __________.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>
                <a:solidFill>
                  <a:schemeClr val="accent2"/>
                </a:solidFill>
              </a:rPr>
              <a:t>Copies available through HMMS or HazMinCtr.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2C35679B54B04DADCF904FAF586088" ma:contentTypeVersion="21" ma:contentTypeDescription="Create a new document." ma:contentTypeScope="" ma:versionID="9393deeebc50c860c188165aaa9ed0cb">
  <xsd:schema xmlns:xsd="http://www.w3.org/2001/XMLSchema" xmlns:xs="http://www.w3.org/2001/XMLSchema" xmlns:p="http://schemas.microsoft.com/office/2006/metadata/properties" xmlns:ns1="http://schemas.microsoft.com/sharepoint/v3" xmlns:ns2="978f0fa0-0184-4f80-9924-4e5f94e52079" xmlns:ns3="a5d43384-f6c9-4fc0-8219-4663a4e45d36" targetNamespace="http://schemas.microsoft.com/office/2006/metadata/properties" ma:root="true" ma:fieldsID="2eaad42b4b8c9dd1e431fc7d74040a21" ns1:_="" ns2:_="" ns3:_="">
    <xsd:import namespace="http://schemas.microsoft.com/sharepoint/v3"/>
    <xsd:import namespace="978f0fa0-0184-4f80-9924-4e5f94e52079"/>
    <xsd:import namespace="a5d43384-f6c9-4fc0-8219-4663a4e45d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Status" minOccurs="0"/>
                <xsd:element ref="ns2:RetentionPeriod" minOccurs="0"/>
                <xsd:element ref="ns2:Disposaldate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OfficialAutho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8f0fa0-0184-4f80-9924-4e5f94e520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c7be36e-9551-4638-a550-39ad874449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tatus" ma:index="21" nillable="true" ma:displayName="Status" ma:description="Permanent or temporary" ma:format="Dropdown" ma:internalName="Status">
      <xsd:simpleType>
        <xsd:restriction base="dms:Choice">
          <xsd:enumeration value="Permanent"/>
          <xsd:enumeration value="Temporary"/>
          <xsd:enumeration value="Choice 3"/>
        </xsd:restriction>
      </xsd:simpleType>
    </xsd:element>
    <xsd:element name="RetentionPeriod" ma:index="22" nillable="true" ma:displayName="Retention Period" ma:description="List timeframe for retention" ma:format="Dropdown" ma:internalName="RetentionPeriod">
      <xsd:simpleType>
        <xsd:restriction base="dms:Text">
          <xsd:maxLength value="255"/>
        </xsd:restriction>
      </xsd:simpleType>
    </xsd:element>
    <xsd:element name="Disposaldate" ma:index="23" nillable="true" ma:displayName="Disposal date" ma:format="Dropdown" ma:internalName="Disposaldat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OfficialAuthor" ma:index="28" nillable="true" ma:displayName="Official Author" ma:format="Dropdown" ma:internalName="OfficialAutho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43384-f6c9-4fc0-8219-4663a4e45d3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63861a7-33e0-4ee8-8b4e-decb1431fe68}" ma:internalName="TaxCatchAll" ma:showField="CatchAllData" ma:web="a5d43384-f6c9-4fc0-8219-4663a4e45d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tentionPeriod xmlns="978f0fa0-0184-4f80-9924-4e5f94e52079" xsi:nil="true"/>
    <Disposaldate xmlns="978f0fa0-0184-4f80-9924-4e5f94e52079" xsi:nil="true"/>
    <lcf76f155ced4ddcb4097134ff3c332f xmlns="978f0fa0-0184-4f80-9924-4e5f94e52079">
      <Terms xmlns="http://schemas.microsoft.com/office/infopath/2007/PartnerControls"/>
    </lcf76f155ced4ddcb4097134ff3c332f>
    <Status xmlns="978f0fa0-0184-4f80-9924-4e5f94e52079" xsi:nil="true"/>
    <TaxCatchAll xmlns="a5d43384-f6c9-4fc0-8219-4663a4e45d36" xsi:nil="true"/>
    <_ip_UnifiedCompliancePolicyUIAction xmlns="http://schemas.microsoft.com/sharepoint/v3" xsi:nil="true"/>
    <_ip_UnifiedCompliancePolicyProperties xmlns="http://schemas.microsoft.com/sharepoint/v3" xsi:nil="true"/>
    <OfficialAuthor xmlns="978f0fa0-0184-4f80-9924-4e5f94e52079" xsi:nil="true"/>
  </documentManagement>
</p:properties>
</file>

<file path=customXml/itemProps1.xml><?xml version="1.0" encoding="utf-8"?>
<ds:datastoreItem xmlns:ds="http://schemas.openxmlformats.org/officeDocument/2006/customXml" ds:itemID="{CFA5F655-EFD5-4C9D-A865-940078ABBD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78f0fa0-0184-4f80-9924-4e5f94e52079"/>
    <ds:schemaRef ds:uri="a5d43384-f6c9-4fc0-8219-4663a4e45d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F5D193-1A73-455A-90A4-273238449C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3B2BCA-F8BE-4463-8BA4-42F5AA43375C}">
  <ds:schemaRefs>
    <ds:schemaRef ds:uri="http://schemas.microsoft.com/office/2006/metadata/properties"/>
    <ds:schemaRef ds:uri="http://schemas.microsoft.com/office/infopath/2007/PartnerControls"/>
    <ds:schemaRef ds:uri="978f0fa0-0184-4f80-9924-4e5f94e52079"/>
    <ds:schemaRef ds:uri="a5d43384-f6c9-4fc0-8219-4663a4e45d36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6911</TotalTime>
  <Words>1658</Words>
  <Application>Microsoft Office PowerPoint</Application>
  <PresentationFormat>On-screen Show (4:3)</PresentationFormat>
  <Paragraphs>206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Blank Presentation</vt:lpstr>
      <vt:lpstr>Consolidated Emergency Response/Contingency (CERC) Plan Training </vt:lpstr>
      <vt:lpstr>LEARNING OBJECTIVES</vt:lpstr>
      <vt:lpstr>BACKGROUND</vt:lpstr>
      <vt:lpstr>UNIT RESPONSIBILITIES</vt:lpstr>
      <vt:lpstr>REGULATIONS</vt:lpstr>
      <vt:lpstr>PowerPoint Presentation</vt:lpstr>
      <vt:lpstr>HAZARDOUS MATERIALS</vt:lpstr>
      <vt:lpstr>PowerPoint Presentation</vt:lpstr>
      <vt:lpstr>SAFETY DATA SHEETS (SDS)</vt:lpstr>
      <vt:lpstr>CONTAINER LABELS</vt:lpstr>
      <vt:lpstr>HM PROCUREMENT</vt:lpstr>
      <vt:lpstr>HM HANDLING</vt:lpstr>
      <vt:lpstr>HM STORAGE</vt:lpstr>
      <vt:lpstr>PowerPoint Presentation</vt:lpstr>
      <vt:lpstr>HW MANAGEMENT</vt:lpstr>
      <vt:lpstr>HW HANDLING</vt:lpstr>
      <vt:lpstr>HW ACCUMULATION</vt:lpstr>
      <vt:lpstr>HW Accumulation (2 of 2)</vt:lpstr>
      <vt:lpstr>PowerPoint Presentation</vt:lpstr>
      <vt:lpstr>RECORDKEEPING &amp; REPORTING</vt:lpstr>
      <vt:lpstr>Recordkeeping &amp; Reporting (2 of 3)</vt:lpstr>
      <vt:lpstr>Recordkeeping &amp; Reporting (3 of 3)</vt:lpstr>
      <vt:lpstr>REVIEW</vt:lpstr>
      <vt:lpstr>QUESTIONS?</vt:lpstr>
    </vt:vector>
  </TitlesOfParts>
  <Company>NAVOSH NORFOLK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HAZARDOUS MATERIALS CONTROL &amp; MANAGEMENT</dc:title>
  <dc:creator>DIRECTOR</dc:creator>
  <cp:lastModifiedBy>Hernandez CIV Jesus R</cp:lastModifiedBy>
  <cp:revision>158</cp:revision>
  <cp:lastPrinted>2000-09-26T16:46:28Z</cp:lastPrinted>
  <dcterms:created xsi:type="dcterms:W3CDTF">2000-08-23T13:40:24Z</dcterms:created>
  <dcterms:modified xsi:type="dcterms:W3CDTF">2024-10-21T19:50:04Z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0x010100C62C35679B54B04DADCF904FAF586088</vt:lpwstr>
  </property>
  <property fmtid="{D5CDD505-2E9C-101B-9397-08002B2CF9AE}" pid="3" name="MediaServiceImageTags">
    <vt:lpwstr/>
  </property>
</Properties>
</file>