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5" r:id="rId6"/>
    <p:sldId id="266" r:id="rId7"/>
    <p:sldId id="257" r:id="rId8"/>
    <p:sldId id="264" r:id="rId9"/>
    <p:sldId id="267" r:id="rId10"/>
    <p:sldId id="258" r:id="rId11"/>
    <p:sldId id="268" r:id="rId12"/>
    <p:sldId id="259" r:id="rId13"/>
    <p:sldId id="271" r:id="rId14"/>
    <p:sldId id="272" r:id="rId15"/>
    <p:sldId id="277" r:id="rId16"/>
    <p:sldId id="270" r:id="rId17"/>
    <p:sldId id="276" r:id="rId18"/>
    <p:sldId id="278" r:id="rId19"/>
  </p:sldIdLst>
  <p:sldSz cx="9144000" cy="6858000" type="screen4x3"/>
  <p:notesSz cx="69469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EA83D6-CB44-B4E7-AC5C-0EA28CA281AA}" v="25" dt="2024-10-21T19:55:34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9" d="100"/>
          <a:sy n="99" d="100"/>
        </p:scale>
        <p:origin x="146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ona CIV Paul M" userId="S::paul.corona@usmc.mil::3ecefa3f-8803-4d3a-86cc-ccc80dee2537" providerId="AD" clId="Web-{FBEA83D6-CB44-B4E7-AC5C-0EA28CA281AA}"/>
    <pc:docChg chg="modSld">
      <pc:chgData name="Corona CIV Paul M" userId="S::paul.corona@usmc.mil::3ecefa3f-8803-4d3a-86cc-ccc80dee2537" providerId="AD" clId="Web-{FBEA83D6-CB44-B4E7-AC5C-0EA28CA281AA}" dt="2024-10-21T19:55:31.819" v="23" actId="20577"/>
      <pc:docMkLst>
        <pc:docMk/>
      </pc:docMkLst>
      <pc:sldChg chg="modSp">
        <pc:chgData name="Corona CIV Paul M" userId="S::paul.corona@usmc.mil::3ecefa3f-8803-4d3a-86cc-ccc80dee2537" providerId="AD" clId="Web-{FBEA83D6-CB44-B4E7-AC5C-0EA28CA281AA}" dt="2024-10-21T19:55:31.819" v="23" actId="20577"/>
        <pc:sldMkLst>
          <pc:docMk/>
          <pc:sldMk cId="0" sldId="278"/>
        </pc:sldMkLst>
        <pc:spChg chg="mod">
          <ac:chgData name="Corona CIV Paul M" userId="S::paul.corona@usmc.mil::3ecefa3f-8803-4d3a-86cc-ccc80dee2537" providerId="AD" clId="Web-{FBEA83D6-CB44-B4E7-AC5C-0EA28CA281AA}" dt="2024-10-21T19:55:31.819" v="23" actId="20577"/>
          <ac:spMkLst>
            <pc:docMk/>
            <pc:sldMk cId="0" sldId="278"/>
            <ac:spMk id="18436" creationId="{621541E5-FB2B-315F-2E99-20607C5F7A9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997966-3E9D-FD2F-3E43-0A61221999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9900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0D3A2-3176-BCE2-583F-E880F0135D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5413" y="0"/>
            <a:ext cx="3009900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471AD6B-AE56-4372-9088-CAD430B96BEB}" type="datetimeFigureOut">
              <a:rPr lang="en-US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903151-4BC7-CDE3-AACA-FA30D2BFF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58238"/>
            <a:ext cx="3009900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EF5696-86A9-C4F5-C7CF-E5F716C35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5413" y="8758238"/>
            <a:ext cx="3009900" cy="4603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27E8FFD-0FC0-4CBE-A6FF-785BA71757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F8C0195-EC74-D2C9-529D-00BDCC4021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FA7779A-C7D9-0FDA-A636-0336C49610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66E6880-67BB-8FEF-46D7-1C2EF619052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B7EC94D8-8178-5D83-771E-396766540A2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79913"/>
            <a:ext cx="509587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092A2F51-41FA-B09A-AB2F-A3F2F88ED4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25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BAA1F304-7450-D868-8AE4-796DCB9227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59825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08ACE19-9B11-444C-8112-89FE7F0D7D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201518-D8ED-4C96-D94A-317F085BD3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D5051-A41A-BDEA-3244-321F57A9E2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2E5680-A2C0-377F-3914-84DFC4C306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39C360-C742-434D-80B6-4997FD46FA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42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89FD22-DF13-71F4-61A2-201C498FF9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21BFF0-BD59-42F0-3F52-8EB1947D16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3874E8-84A7-1C62-2027-75E31818C9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6135D-9388-4A3E-983F-0DFEE6F8CA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80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A433FC-A56A-9A30-19E5-5E08D89697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0A9426-727C-11AD-8B2A-2B2BB4CE3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64518D-CB29-DCB7-2929-DB07524E03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93092-A9CF-49C3-B334-77D07A5493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67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39109-7338-572D-0C5D-8B160D2806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19E5DC-F672-67F0-4ABA-C5240A1A79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EC0FDB-BBE5-4515-BC4D-8AE71177D9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40D478-4EB9-4395-8C66-190A63350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765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423434-C75D-E86F-0E5E-D314F9A47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11B35A-C4C0-DF50-F214-032C81105C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3BE7EE-A7E3-0EAC-EC0F-3D359FC91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1DDBF-7A10-4394-9133-0F82AEB620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17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88A097-F1F5-80E5-919B-56CE10C473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4D2C3B-EE8A-2D42-EEC8-B46E162344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A892A1-2249-2821-31D9-4D1DDE2493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70C97-3FC2-44D4-B98E-1934D96A29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0BC0D9A-B2F3-701A-C7A3-73B9CEF4F3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A9E682F-2610-5A65-7366-E92F6D26D0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57A2938-FF50-2539-7D76-EE66980FC7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040ABC-9A8F-463C-BA75-F857BF8C3F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10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54CAE1C-AF18-F04B-28C5-C53FB10FF6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A72CC42-5BDC-9013-DF5A-1454E3339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CEEFB8C-B6CE-8DD0-A9E1-E20C73ABA4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69BC57-B24B-4A5E-981F-6BAC7FDB15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06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6A21FA9-7BAC-20FF-EB08-B70D510C11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38C2BFA-0A2A-FF46-48C4-97133A850A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6D2407D-98D3-B3F1-2140-989020021D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C77689-4C0F-4B50-B332-A75254758B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34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1556CD-8D2A-A4E3-BED3-BC74ADB847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6D9071-A5CE-438B-F851-087BF8CD5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F0F9AB-8404-6E35-A92F-5D32E72D9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C42CA-2F66-4F78-A56B-60BE39074E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63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C201D4-7B55-8244-6219-43A7DD6973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6644DF-DA1E-9E54-7059-0D0894A98C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46BB9A-E1DE-E0D6-B668-23FBB1E73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FD7E0-C912-456B-B845-1FCDF3777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00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196F52-C613-B028-2481-DD1D2BEB3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27631D-F499-D91D-4559-CD0CF750D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623F65-1572-C7A4-04CE-E379A78D6A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57929D-E33A-DD29-1F17-3983707D14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1B8E45F-4855-1535-21B6-AC423DB608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C38F1A9-27D0-4DA6-9772-064100256D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6F86B13A-FC7C-A04E-7BEC-6C8A30434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E97E09-3CB1-41B0-A83E-932FAEFBBB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9AE69C5-CE36-2AD5-9C2F-9C03C62D3C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120343"/>
            <a:ext cx="8229600" cy="1279128"/>
          </a:xfrm>
        </p:spPr>
        <p:txBody>
          <a:bodyPr/>
          <a:lstStyle/>
          <a:p>
            <a:pPr eaLnBrk="1" hangingPunct="1"/>
            <a:r>
              <a:rPr lang="en-US" altLang="en-US" sz="3200" b="1" u="sng" dirty="0"/>
              <a:t>Consolidated Emergency Response/Contingency (CERC) Plan Training </a:t>
            </a:r>
            <a:br>
              <a:rPr lang="en-US" altLang="en-US" sz="3200" b="1" u="sng" dirty="0"/>
            </a:br>
            <a:endParaRPr lang="en-US" altLang="en-US" sz="3200" b="1" u="sng" dirty="0"/>
          </a:p>
        </p:txBody>
      </p:sp>
      <p:grpSp>
        <p:nvGrpSpPr>
          <p:cNvPr id="4100" name="Group 7">
            <a:extLst>
              <a:ext uri="{FF2B5EF4-FFF2-40B4-BE49-F238E27FC236}">
                <a16:creationId xmlns:a16="http://schemas.microsoft.com/office/drawing/2014/main" id="{52E94140-9C7F-094F-10C4-D8C2FE22F162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143000"/>
            <a:ext cx="6858000" cy="4800600"/>
            <a:chOff x="816" y="672"/>
            <a:chExt cx="4123" cy="2969"/>
          </a:xfrm>
        </p:grpSpPr>
        <p:pic>
          <p:nvPicPr>
            <p:cNvPr id="4103" name="Picture 5" descr="HC20C">
              <a:extLst>
                <a:ext uri="{FF2B5EF4-FFF2-40B4-BE49-F238E27FC236}">
                  <a16:creationId xmlns:a16="http://schemas.microsoft.com/office/drawing/2014/main" id="{45383076-7756-6716-6FCD-4158FA569D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672"/>
              <a:ext cx="4123" cy="2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4" name="Text Box 6">
              <a:extLst>
                <a:ext uri="{FF2B5EF4-FFF2-40B4-BE49-F238E27FC236}">
                  <a16:creationId xmlns:a16="http://schemas.microsoft.com/office/drawing/2014/main" id="{0CF347D6-46A0-B87E-2A4F-F741CBD13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5" y="864"/>
              <a:ext cx="2054" cy="131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3600" b="1" u="sng" dirty="0"/>
                <a:t>Section 2 </a:t>
              </a:r>
              <a:r>
                <a:rPr lang="en-US" altLang="en-US" sz="2400" b="1" dirty="0">
                  <a:solidFill>
                    <a:srgbClr val="FF0000"/>
                  </a:solidFill>
                  <a:latin typeface="Arial Unicode MS" panose="020B0604020202020204" pitchFamily="34" charset="-128"/>
                </a:rPr>
                <a:t>Coordinating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Arial Unicode MS" panose="020B0604020202020204" pitchFamily="34" charset="-128"/>
                </a:rPr>
                <a:t>with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Arial Unicode MS" panose="020B0604020202020204" pitchFamily="34" charset="-128"/>
                </a:rPr>
                <a:t>Station Emergency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Arial Unicode MS" panose="020B0604020202020204" pitchFamily="34" charset="-128"/>
                </a:rPr>
                <a:t>Response Agencies</a:t>
              </a:r>
            </a:p>
          </p:txBody>
        </p:sp>
      </p:grpSp>
      <p:sp>
        <p:nvSpPr>
          <p:cNvPr id="4101" name="Text Box 8">
            <a:extLst>
              <a:ext uri="{FF2B5EF4-FFF2-40B4-BE49-F238E27FC236}">
                <a16:creationId xmlns:a16="http://schemas.microsoft.com/office/drawing/2014/main" id="{8190DAC5-6D9D-8680-F6F3-8286FFE9F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943600"/>
            <a:ext cx="7162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u="sng"/>
              <a:t>Persons Trained</a:t>
            </a:r>
            <a:r>
              <a:rPr lang="en-US" altLang="en-US" sz="2000"/>
              <a:t>: </a:t>
            </a:r>
            <a:r>
              <a:rPr lang="en-US" altLang="en-US" sz="2000" b="1"/>
              <a:t>Hazardous Materials/Waste Handlers/ECCs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(Annual Training Requirement) </a:t>
            </a:r>
          </a:p>
        </p:txBody>
      </p:sp>
      <p:sp>
        <p:nvSpPr>
          <p:cNvPr id="4102" name="Text Box 9">
            <a:extLst>
              <a:ext uri="{FF2B5EF4-FFF2-40B4-BE49-F238E27FC236}">
                <a16:creationId xmlns:a16="http://schemas.microsoft.com/office/drawing/2014/main" id="{A0C51A44-871E-0D2E-DDC3-76CC4AD1D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876" y="3543300"/>
            <a:ext cx="3276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Arial Unicode MS" panose="020B0604020202020204" pitchFamily="34" charset="-128"/>
              </a:rPr>
              <a:t>Please print and sign your name on the training roster.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F9423109-23A6-6C13-C921-F1B6D4506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094F5C-7012-46A8-B3A7-BDAF2AFFC81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0640C22-49E3-8D0C-92CA-1613A1D2C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3716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EMERGENCY NOTIFICATION PROCEDURES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DBF642A-BD8F-BBE6-C1BE-20D31A7A6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839200" cy="5257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If the situation warrants emergency response, call 911 for fire, medical, and PMO assistance.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Be prepared to tell the 911 Dispatcher: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Your name and telephone number.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Exact location of the incident (bldg and room number, if applicable).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Description of what is happening.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Any other relevant information or conditions likely to worsen situation.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5106A30C-38B0-FE0B-2502-1460390E8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02B2B7-9934-49C5-B0F0-49BAF88B295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4339" name="Rectangle 1026">
            <a:extLst>
              <a:ext uri="{FF2B5EF4-FFF2-40B4-BE49-F238E27FC236}">
                <a16:creationId xmlns:a16="http://schemas.microsoft.com/office/drawing/2014/main" id="{D841A682-0AD4-A81F-3103-EF2A604930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EMERGENCY NOTIFICATION </a:t>
            </a:r>
            <a:r>
              <a:rPr lang="en-US" altLang="en-US" sz="3600" b="1"/>
              <a:t> </a:t>
            </a:r>
            <a:br>
              <a:rPr lang="en-US" altLang="en-US" sz="3600" b="1"/>
            </a:br>
            <a:r>
              <a:rPr lang="en-US" altLang="en-US" sz="3600" b="1"/>
              <a:t>           </a:t>
            </a:r>
            <a:r>
              <a:rPr lang="en-US" altLang="en-US" sz="3600" b="1" u="sng"/>
              <a:t>PROCEDURES</a:t>
            </a:r>
            <a:r>
              <a:rPr lang="en-US" altLang="en-US" sz="2000" b="1" u="sng"/>
              <a:t> </a:t>
            </a:r>
            <a:r>
              <a:rPr lang="en-US" altLang="en-US" sz="2400" b="1"/>
              <a:t>(2 of 2)</a:t>
            </a:r>
          </a:p>
        </p:txBody>
      </p:sp>
      <p:sp>
        <p:nvSpPr>
          <p:cNvPr id="14340" name="Rectangle 1027">
            <a:extLst>
              <a:ext uri="{FF2B5EF4-FFF2-40B4-BE49-F238E27FC236}">
                <a16:creationId xmlns:a16="http://schemas.microsoft.com/office/drawing/2014/main" id="{00F70126-B4B4-D22D-D486-56CF3CB4C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8200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Do not hang up the telephone until the 911 Dispatcher terminates the call.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Ranking person acts as On-Scene-Commander until relieved by the Miramar Fire Dept.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DO NOT call off-base agencies. The Miramar Fire or Environmental Department will contact off-base agencies, if required.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Complete spill report as required.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9B93DE87-4EA6-C9AA-960D-DCE564A4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E38D89-7D72-402A-B270-315240149B5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7A7B38A-AC6A-5380-9709-A43342C29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ON-SCENE-COMMANDER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839651D-B9E0-6643-F8E7-4603DBF70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8001000" cy="4876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Start or continue any required evacuation and crowd control.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Gather additional useful information w/o risking hazard exposure.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Be prepared to guide emergency response personnel and a provide situation update.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Have SDS’s on-hand to assist responders, if available.</a:t>
            </a:r>
            <a:endParaRPr lang="en-US" altLang="en-U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F3BF43C-5DAD-6F07-1F1C-4AA7638C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C989DB-FFCC-40FF-B0DF-D4DFC8FF398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6387" name="Rectangle 1026">
            <a:extLst>
              <a:ext uri="{FF2B5EF4-FFF2-40B4-BE49-F238E27FC236}">
                <a16:creationId xmlns:a16="http://schemas.microsoft.com/office/drawing/2014/main" id="{DC895EAF-F68B-EE5B-0C17-5786723EE9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SPILL CLEAN-UP</a:t>
            </a:r>
          </a:p>
        </p:txBody>
      </p:sp>
      <p:sp>
        <p:nvSpPr>
          <p:cNvPr id="16388" name="Rectangle 1027">
            <a:extLst>
              <a:ext uri="{FF2B5EF4-FFF2-40B4-BE49-F238E27FC236}">
                <a16:creationId xmlns:a16="http://schemas.microsoft.com/office/drawing/2014/main" id="{0613D619-D385-A724-EAFB-F2DC3E695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029200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Clean-up usually will not start until after the emergency is under control and the emergency “all clear” sounded by MFD.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MFD or Environmental Dept determines if  outside response or clean-up assistance is needed.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The responsible unit usually cleans up spills.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n-US" b="1" u="sng">
                <a:solidFill>
                  <a:schemeClr val="accent2"/>
                </a:solidFill>
              </a:rPr>
              <a:t>Note</a:t>
            </a:r>
            <a:r>
              <a:rPr lang="en-US" altLang="en-US">
                <a:solidFill>
                  <a:schemeClr val="accent2"/>
                </a:solidFill>
              </a:rPr>
              <a:t>: Call 911 if needed, then call Environmental Dept. at 307-1108.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447E8A6B-ED64-EF17-B277-21AEC1CB6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A0B95A-A254-4077-BA9A-CB9CD912479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AADB05D-E253-4A6F-45BF-CDE544602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REVIEW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140C043-7FA1-7D05-3CB9-48305F70E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153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Emergency Response is required when the incident is beyond our capabilities, there’s a fire, or someone is seriously injured.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Call 911 (or pull the fire alarm) in case of emergency and provide the Dispatcher emergency information.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Be prepared to assist the responders when they arrive on the scene.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Notify on-station responders and departments only.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Complete spill report as required.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Units clean up incidental (minor) spills.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Sign-in on the Training Roster (CERC).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FD642570-316A-39A9-800A-282972194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3D781A-083E-4F0F-9CD3-828089EBBA8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E75A8617-F448-F7A9-51F3-ED7A83F1CF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QUESTIONS?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21541E5-FB2B-315F-2E99-20607C5F7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0772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Contact your unit’s Hazardous Waste Coordinator (HWC) or your Group’s Environmental Compliance Coordinator (ECC) for emergency assistance.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i="1" dirty="0">
                <a:solidFill>
                  <a:schemeClr val="accent2"/>
                </a:solidFill>
              </a:rPr>
              <a:t>Unit and Group HWCs/ECCs should contact the Environmental Department’s CETEP Coordinator at 307-1306 for questions regarding this presentation and/or for training assistance.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BF103E88-061A-5C42-EDD9-C1EEDB6F7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55889A-3A7C-489E-A42D-9ED4832642B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Rectangle 3074">
            <a:extLst>
              <a:ext uri="{FF2B5EF4-FFF2-40B4-BE49-F238E27FC236}">
                <a16:creationId xmlns:a16="http://schemas.microsoft.com/office/drawing/2014/main" id="{900CB0B4-05E1-9CF3-20FB-1613766514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LEARNING OJECTIVES</a:t>
            </a:r>
          </a:p>
        </p:txBody>
      </p:sp>
      <p:sp>
        <p:nvSpPr>
          <p:cNvPr id="5124" name="Rectangle 3075">
            <a:extLst>
              <a:ext uri="{FF2B5EF4-FFF2-40B4-BE49-F238E27FC236}">
                <a16:creationId xmlns:a16="http://schemas.microsoft.com/office/drawing/2014/main" id="{569B2562-3400-D979-F339-031DAB1FCC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066800"/>
            <a:ext cx="8229600" cy="53340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b="1"/>
              <a:t>Terminal Objective:</a:t>
            </a:r>
            <a:r>
              <a:rPr lang="en-US" altLang="en-US"/>
              <a:t> </a:t>
            </a:r>
            <a:r>
              <a:rPr lang="en-US" altLang="en-US">
                <a:solidFill>
                  <a:schemeClr val="accent2"/>
                </a:solidFill>
              </a:rPr>
              <a:t>Meet the Consolidated Emergency Response/Contingency Plan annual training requirement for coordinating with emergency response agencies.</a:t>
            </a:r>
            <a:endParaRPr lang="en-US" altLang="en-US"/>
          </a:p>
          <a:p>
            <a:pPr eaLnBrk="1" hangingPunct="1">
              <a:spcBef>
                <a:spcPct val="30000"/>
              </a:spcBef>
            </a:pPr>
            <a:r>
              <a:rPr lang="en-US" altLang="en-US" b="1"/>
              <a:t>Enabling Objectives: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Define Emergency Response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Recognize Emergency Situations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Define Incidental Spills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Implement Emergency Notification Procedures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1566DE4E-9019-4FE9-D164-D07EE1E76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E81EF3-43BB-4FDA-8EEC-894053D9E35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9BE8CC4-148E-DFC3-3B3C-6AA0D3E046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BACKGROUND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982281B-6A53-5101-EBE6-260E05A47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990600"/>
            <a:ext cx="80010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In cases of major spill events or major emergencies we must know how to conduct evacuation, get emergency medical, request response assistance to control or clean-up a spill, or otherwise neutralize a hazard. 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Most accidental spills and leaks are minor and within our response capabilities.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For large spills, outside assistance may be required.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D7D77D65-7784-3298-DA06-608C4EB93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8FAAA0-D6ED-490C-8703-2D9B2C60B98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2F1F658-26E9-CEBA-120F-5F1FD9B52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848600" cy="9906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EMERGENCY SITUATIONS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2ED9A5C-CA47-EE2D-1A3A-B0F54E899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10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en-US" sz="3600" b="1">
                <a:solidFill>
                  <a:schemeClr val="accent2"/>
                </a:solidFill>
              </a:rPr>
              <a:t>Emergency situations may include: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altLang="en-US">
                <a:solidFill>
                  <a:schemeClr val="accent2"/>
                </a:solidFill>
              </a:rPr>
              <a:t>…a fire, visible or noxious fumes, or other significant health and safety hazards.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altLang="en-US">
                <a:solidFill>
                  <a:schemeClr val="accent2"/>
                </a:solidFill>
              </a:rPr>
              <a:t>…an off-site, or potential offsite impact such as the spill contaminating soil or entering storm drain.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altLang="en-US">
                <a:solidFill>
                  <a:schemeClr val="accent2"/>
                </a:solidFill>
              </a:rPr>
              <a:t>…a need for assistance outside our unit to stop, contain, and/or clean up a chemical release.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altLang="en-US">
                <a:solidFill>
                  <a:schemeClr val="accent2"/>
                </a:solidFill>
              </a:rPr>
              <a:t>Or if there is </a:t>
            </a:r>
            <a:r>
              <a:rPr lang="en-US" altLang="en-US" b="1" u="sng">
                <a:solidFill>
                  <a:schemeClr val="accent2"/>
                </a:solidFill>
              </a:rPr>
              <a:t>any</a:t>
            </a:r>
            <a:r>
              <a:rPr lang="en-US" altLang="en-US" b="1">
                <a:solidFill>
                  <a:schemeClr val="accent2"/>
                </a:solidFill>
              </a:rPr>
              <a:t> </a:t>
            </a:r>
            <a:r>
              <a:rPr lang="en-US" altLang="en-US">
                <a:solidFill>
                  <a:schemeClr val="accent2"/>
                </a:solidFill>
              </a:rPr>
              <a:t>doubt about the situations above.</a:t>
            </a:r>
            <a:endParaRPr lang="en-US" altLang="en-US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C51F7F28-F564-D9FF-2998-1C38EDF5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99C4A8-932E-4EC1-A50A-AE4B7301BCF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0904DB1-C2D1-6804-0EDD-1DC5F0A09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6002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EMERGENCY RESPONSE</a:t>
            </a:r>
            <a:br>
              <a:rPr lang="en-US" altLang="en-US" sz="3600" b="1" u="sng"/>
            </a:br>
            <a:r>
              <a:rPr lang="en-US" altLang="en-US" sz="3600" b="1" u="sng"/>
              <a:t> DEFINED</a:t>
            </a:r>
            <a:br>
              <a:rPr lang="en-US" altLang="en-US" sz="3600" b="1" u="sng"/>
            </a:br>
            <a:r>
              <a:rPr lang="en-US" altLang="en-US" sz="2400" b="1" u="sng"/>
              <a:t>29 CFR 1910.120(a)(3)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87BF7B7-B988-37B7-7D50-37A7B3ACEC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53400" cy="3657600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“…an occurrence which results, or that is likely to result, in an uncontrolled </a:t>
            </a:r>
            <a:r>
              <a:rPr lang="en-US" altLang="en-US" sz="2800" b="1">
                <a:solidFill>
                  <a:schemeClr val="accent2"/>
                </a:solidFill>
              </a:rPr>
              <a:t>release</a:t>
            </a:r>
            <a:r>
              <a:rPr lang="en-US" altLang="en-US" sz="2800">
                <a:solidFill>
                  <a:schemeClr val="accent2"/>
                </a:solidFill>
              </a:rPr>
              <a:t> of a hazardous substance…” 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“Release” meaning a hazardous substance getting into the environment (air, water, waterway, soil).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“Uncontrolled” meaning that stopping, containing, or cleaning up the release is beyond our unit’s ability.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54048381-7562-939E-167B-D57993951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4431A4-60C6-4DF9-9C9E-DF48FBDA6A0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9C13AC8-82BB-9C42-5C12-20545096E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INCIDENTAL SPILLS</a:t>
            </a:r>
            <a:br>
              <a:rPr lang="en-US" altLang="en-US" sz="3600" b="1"/>
            </a:br>
            <a:r>
              <a:rPr lang="en-US" altLang="en-US" sz="3600" b="1"/>
              <a:t>(Non Emergency Response)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806E211-92D2-5A66-A623-A3D1154AF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876800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Minor, “incidental”, spills that happen from time to time: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No release to the environment and no one got hurt. 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No significant safety or health hazard. 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No outside assistance needed to control or clean-up. 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sz="2400" b="1">
                <a:solidFill>
                  <a:schemeClr val="accent2"/>
                </a:solidFill>
              </a:rPr>
              <a:t>No</a:t>
            </a:r>
            <a:r>
              <a:rPr lang="en-US" altLang="en-US" sz="2400">
                <a:solidFill>
                  <a:schemeClr val="accent2"/>
                </a:solidFill>
              </a:rPr>
              <a:t> implementation of the emergency plan required.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Incidental spills can be avoided by following HM handling guidance in Contingency Plan Section 1.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Incidental spills must be cleaned up immediately and logged into the unit’s Spill Log.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F4654DBF-2E49-F2E9-9414-CCB3019D0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792B7B-7928-4441-BCBC-64292760B14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3498767-9407-6352-C3E1-1CB22B8F59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534400" cy="1752600"/>
          </a:xfrm>
        </p:spPr>
        <p:txBody>
          <a:bodyPr/>
          <a:lstStyle/>
          <a:p>
            <a:pPr eaLnBrk="1" hangingPunct="1"/>
            <a:r>
              <a:rPr lang="en-US" altLang="en-US" sz="3200" b="1" u="sng"/>
              <a:t>SPILL PREVENTION, CONTROL, AND COUNTERMEASURES PLAN</a:t>
            </a:r>
            <a:r>
              <a:rPr lang="en-US" altLang="en-US" sz="3600" b="1" u="sng"/>
              <a:t> </a:t>
            </a:r>
            <a:br>
              <a:rPr lang="en-US" altLang="en-US" sz="3600" b="1" u="sng"/>
            </a:br>
            <a:r>
              <a:rPr lang="en-US" altLang="en-US" sz="2800" b="1"/>
              <a:t>(SPCC Plan)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40FA802-D84C-2A85-8AA0-9C158CCB26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382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solidFill>
                  <a:schemeClr val="accent2"/>
                </a:solidFill>
              </a:rPr>
              <a:t>Established to prevent oil spills into U.S. waters and “sensitive” environments.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solidFill>
                  <a:schemeClr val="accent2"/>
                </a:solidFill>
              </a:rPr>
              <a:t>Storm drains and sanitary sewers.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solidFill>
                  <a:schemeClr val="accent2"/>
                </a:solidFill>
              </a:rPr>
              <a:t>Rose and Sycamore Canyons on MCAS Miramar.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SPCC Plan lists oil spill prevention structures, procedures, and equipment.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solidFill>
                  <a:schemeClr val="accent2"/>
                </a:solidFill>
              </a:rPr>
              <a:t>Secondary containment around tanks and HW sites.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solidFill>
                  <a:schemeClr val="accent2"/>
                </a:solidFill>
              </a:rPr>
              <a:t>Overfill alarms and emergency shut-off valves.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>
                <a:solidFill>
                  <a:schemeClr val="accent2"/>
                </a:solidFill>
              </a:rPr>
              <a:t>Spill equipment and response procedures.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459DA7CA-AD94-8FF5-43F3-B2261F4F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418E7C-50ED-48F2-889B-D56B8FBC258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8BD3B147-80E3-1ADA-20AD-539A24576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SPCC PLAN</a:t>
            </a:r>
            <a:r>
              <a:rPr lang="en-US" altLang="en-US" sz="2800" b="1"/>
              <a:t>(2 of 2)</a:t>
            </a:r>
            <a:endParaRPr lang="en-US" altLang="en-US" sz="2800" b="1" u="sng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B1B1F64-EEEC-450D-51D3-19EC77223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49530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SPCC Plan in its entirety is maintained by the Environmental Department.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Each unit affected by the Plan has their portion on-hand and must be familiar with its contents.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Our unit’s portion of the SPCC Plan is tabbed in our unit’s HW Compliance Binder, Volume I.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b="1" u="sng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accent2"/>
                </a:solidFill>
              </a:rPr>
              <a:t>    </a:t>
            </a:r>
            <a:r>
              <a:rPr lang="en-US" altLang="en-US" sz="2800" b="1" i="1" u="sng">
                <a:solidFill>
                  <a:schemeClr val="accent2"/>
                </a:solidFill>
              </a:rPr>
              <a:t>Note</a:t>
            </a:r>
            <a:r>
              <a:rPr lang="en-US" altLang="en-US" sz="2800" i="1">
                <a:solidFill>
                  <a:schemeClr val="accent2"/>
                </a:solidFill>
              </a:rPr>
              <a:t>: Not all units are affected by the SPCC Plan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chemeClr val="accent2"/>
                </a:solidFill>
              </a:rPr>
              <a:t>    so you may not have a specific portion of the Plan.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BEACFFA1-E88A-A659-9E31-B5C2D8F49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3A05CF-CB19-4847-A472-0F706AA110F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7E11F72-AAB8-6127-D41B-B6CEB3478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en-US" sz="3600" b="1" u="sng"/>
              <a:t>Consolidated Emergency Response/Contingency Plan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B229AEE-BE72-65B4-AA6E-19E271B70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01000" cy="4953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000" dirty="0">
              <a:solidFill>
                <a:schemeClr val="accent2"/>
              </a:solidFill>
            </a:endParaRPr>
          </a:p>
          <a:p>
            <a:pPr marL="461963" indent="-461963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2800" dirty="0">
                <a:solidFill>
                  <a:schemeClr val="accent2"/>
                </a:solidFill>
              </a:rPr>
              <a:t>Sections A - K: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</a:p>
          <a:p>
            <a:pPr marL="461963" indent="-461963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altLang="en-US" dirty="0">
              <a:solidFill>
                <a:schemeClr val="accent2"/>
              </a:solidFill>
            </a:endParaRPr>
          </a:p>
          <a:p>
            <a:pPr marL="461963" indent="-461963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2800" dirty="0">
                <a:solidFill>
                  <a:schemeClr val="accent2"/>
                </a:solidFill>
              </a:rPr>
              <a:t>Some items that will be covered include:</a:t>
            </a:r>
          </a:p>
          <a:p>
            <a:pPr marL="1438275" lvl="1" indent="-579438" eaLnBrk="1" hangingPunct="1">
              <a:lnSpc>
                <a:spcPct val="90000"/>
              </a:lnSpc>
              <a:buClr>
                <a:schemeClr val="accent2"/>
              </a:buClr>
              <a:buFont typeface="Symbol" pitchFamily="18" charset="2"/>
              <a:buNone/>
              <a:defRPr/>
            </a:pPr>
            <a:r>
              <a:rPr lang="en-US" altLang="en-US" sz="2400" b="1" dirty="0">
                <a:solidFill>
                  <a:schemeClr val="accent2"/>
                </a:solidFill>
              </a:rPr>
              <a:t>*  </a:t>
            </a:r>
            <a:r>
              <a:rPr lang="en-US" altLang="en-US" sz="2400" dirty="0">
                <a:solidFill>
                  <a:schemeClr val="accent2"/>
                </a:solidFill>
              </a:rPr>
              <a:t>Emergency Response Plan w/Site Map</a:t>
            </a:r>
          </a:p>
          <a:p>
            <a:pPr marL="1438275" lvl="1" indent="-579438" eaLnBrk="1" hangingPunct="1">
              <a:lnSpc>
                <a:spcPct val="90000"/>
              </a:lnSpc>
              <a:buClr>
                <a:schemeClr val="accent2"/>
              </a:buClr>
              <a:buFont typeface="Symbol" pitchFamily="18" charset="2"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</a:rPr>
              <a:t>*  Employee Training Description</a:t>
            </a:r>
          </a:p>
          <a:p>
            <a:pPr marL="1438275" lvl="1" indent="-579438" eaLnBrk="1" hangingPunct="1">
              <a:lnSpc>
                <a:spcPct val="90000"/>
              </a:lnSpc>
              <a:buClr>
                <a:schemeClr val="accent2"/>
              </a:buClr>
              <a:buFont typeface="Symbol" pitchFamily="18" charset="2"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</a:rPr>
              <a:t>*  Emergency Equipment Inventory</a:t>
            </a:r>
          </a:p>
          <a:p>
            <a:pPr marL="461963" indent="-461963" eaLnBrk="1" hangingPunct="1">
              <a:lnSpc>
                <a:spcPct val="90000"/>
              </a:lnSpc>
              <a:buClr>
                <a:schemeClr val="accent2"/>
              </a:buClr>
              <a:buFont typeface="Symbol" pitchFamily="18" charset="2"/>
              <a:buNone/>
              <a:defRPr/>
            </a:pPr>
            <a:endParaRPr lang="en-US" altLang="en-US" sz="2800" b="1" u="sng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tentionPeriod xmlns="978f0fa0-0184-4f80-9924-4e5f94e52079" xsi:nil="true"/>
    <Disposaldate xmlns="978f0fa0-0184-4f80-9924-4e5f94e52079" xsi:nil="true"/>
    <lcf76f155ced4ddcb4097134ff3c332f xmlns="978f0fa0-0184-4f80-9924-4e5f94e52079">
      <Terms xmlns="http://schemas.microsoft.com/office/infopath/2007/PartnerControls"/>
    </lcf76f155ced4ddcb4097134ff3c332f>
    <Status xmlns="978f0fa0-0184-4f80-9924-4e5f94e52079" xsi:nil="true"/>
    <TaxCatchAll xmlns="a5d43384-f6c9-4fc0-8219-4663a4e45d36" xsi:nil="true"/>
    <_ip_UnifiedCompliancePolicyUIAction xmlns="http://schemas.microsoft.com/sharepoint/v3" xsi:nil="true"/>
    <_ip_UnifiedCompliancePolicyProperties xmlns="http://schemas.microsoft.com/sharepoint/v3" xsi:nil="true"/>
    <OfficialAuthor xmlns="978f0fa0-0184-4f80-9924-4e5f94e5207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2C35679B54B04DADCF904FAF586088" ma:contentTypeVersion="21" ma:contentTypeDescription="Create a new document." ma:contentTypeScope="" ma:versionID="9393deeebc50c860c188165aaa9ed0cb">
  <xsd:schema xmlns:xsd="http://www.w3.org/2001/XMLSchema" xmlns:xs="http://www.w3.org/2001/XMLSchema" xmlns:p="http://schemas.microsoft.com/office/2006/metadata/properties" xmlns:ns1="http://schemas.microsoft.com/sharepoint/v3" xmlns:ns2="978f0fa0-0184-4f80-9924-4e5f94e52079" xmlns:ns3="a5d43384-f6c9-4fc0-8219-4663a4e45d36" targetNamespace="http://schemas.microsoft.com/office/2006/metadata/properties" ma:root="true" ma:fieldsID="2eaad42b4b8c9dd1e431fc7d74040a21" ns1:_="" ns2:_="" ns3:_="">
    <xsd:import namespace="http://schemas.microsoft.com/sharepoint/v3"/>
    <xsd:import namespace="978f0fa0-0184-4f80-9924-4e5f94e52079"/>
    <xsd:import namespace="a5d43384-f6c9-4fc0-8219-4663a4e45d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Status" minOccurs="0"/>
                <xsd:element ref="ns2:RetentionPeriod" minOccurs="0"/>
                <xsd:element ref="ns2:Disposaldate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OfficialAutho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8f0fa0-0184-4f80-9924-4e5f94e520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c7be36e-9551-4638-a550-39ad874449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us" ma:index="21" nillable="true" ma:displayName="Status" ma:description="Permanent or temporary" ma:format="Dropdown" ma:internalName="Status">
      <xsd:simpleType>
        <xsd:restriction base="dms:Choice">
          <xsd:enumeration value="Permanent"/>
          <xsd:enumeration value="Temporary"/>
          <xsd:enumeration value="Choice 3"/>
        </xsd:restriction>
      </xsd:simpleType>
    </xsd:element>
    <xsd:element name="RetentionPeriod" ma:index="22" nillable="true" ma:displayName="Retention Period" ma:description="List timeframe for retention" ma:format="Dropdown" ma:internalName="RetentionPeriod">
      <xsd:simpleType>
        <xsd:restriction base="dms:Text">
          <xsd:maxLength value="255"/>
        </xsd:restriction>
      </xsd:simpleType>
    </xsd:element>
    <xsd:element name="Disposaldate" ma:index="23" nillable="true" ma:displayName="Disposal date" ma:format="Dropdown" ma:internalName="Disposaldat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OfficialAuthor" ma:index="28" nillable="true" ma:displayName="Official Author" ma:format="Dropdown" ma:internalName="OfficialAutho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43384-f6c9-4fc0-8219-4663a4e45d3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63861a7-33e0-4ee8-8b4e-decb1431fe68}" ma:internalName="TaxCatchAll" ma:showField="CatchAllData" ma:web="a5d43384-f6c9-4fc0-8219-4663a4e45d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7DF4C3-4567-4113-9936-0EAC2D79FE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3F58EA-7338-4622-A4E5-B8EAAD3C0CF1}">
  <ds:schemaRefs>
    <ds:schemaRef ds:uri="http://schemas.microsoft.com/office/2006/metadata/properties"/>
    <ds:schemaRef ds:uri="http://schemas.microsoft.com/office/infopath/2007/PartnerControls"/>
    <ds:schemaRef ds:uri="978f0fa0-0184-4f80-9924-4e5f94e52079"/>
    <ds:schemaRef ds:uri="a5d43384-f6c9-4fc0-8219-4663a4e45d36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526327B8-C571-4D6B-A1A1-86C05CB657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78f0fa0-0184-4f80-9924-4e5f94e52079"/>
    <ds:schemaRef ds:uri="a5d43384-f6c9-4fc0-8219-4663a4e45d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967</Words>
  <Application>Microsoft Office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Consolidated Emergency Response/Contingency (CERC) Plan Training  </vt:lpstr>
      <vt:lpstr>LEARNING OJECTIVES</vt:lpstr>
      <vt:lpstr>BACKGROUND</vt:lpstr>
      <vt:lpstr>EMERGENCY SITUATIONS</vt:lpstr>
      <vt:lpstr>EMERGENCY RESPONSE  DEFINED 29 CFR 1910.120(a)(3)</vt:lpstr>
      <vt:lpstr>INCIDENTAL SPILLS (Non Emergency Response)</vt:lpstr>
      <vt:lpstr>SPILL PREVENTION, CONTROL, AND COUNTERMEASURES PLAN  (SPCC Plan)</vt:lpstr>
      <vt:lpstr>SPCC PLAN(2 of 2)</vt:lpstr>
      <vt:lpstr>Consolidated Emergency Response/Contingency Plan</vt:lpstr>
      <vt:lpstr>EMERGENCY NOTIFICATION PROCEDURES</vt:lpstr>
      <vt:lpstr>EMERGENCY NOTIFICATION              PROCEDURES (2 of 2)</vt:lpstr>
      <vt:lpstr>ON-SCENE-COMMANDER</vt:lpstr>
      <vt:lpstr>SPILL CLEAN-UP</vt:lpstr>
      <vt:lpstr>REVIEW</vt:lpstr>
      <vt:lpstr>QUESTIONS?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Hazardous Materials Business Plan Training Topic 2</dc:title>
  <dc:creator>kevin.mcguinness</dc:creator>
  <cp:lastModifiedBy>Hernandez CIV Jesus R</cp:lastModifiedBy>
  <cp:revision>74</cp:revision>
  <dcterms:created xsi:type="dcterms:W3CDTF">2005-05-14T01:42:29Z</dcterms:created>
  <dcterms:modified xsi:type="dcterms:W3CDTF">2024-10-21T19:55:35Z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0x010100C62C35679B54B04DADCF904FAF586088</vt:lpwstr>
  </property>
</Properties>
</file>