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257" r:id="rId6"/>
    <p:sldId id="258" r:id="rId7"/>
    <p:sldId id="260" r:id="rId8"/>
    <p:sldId id="261" r:id="rId9"/>
    <p:sldId id="259" r:id="rId10"/>
    <p:sldId id="262" r:id="rId11"/>
    <p:sldId id="280" r:id="rId12"/>
    <p:sldId id="263" r:id="rId13"/>
    <p:sldId id="274" r:id="rId14"/>
    <p:sldId id="264" r:id="rId15"/>
    <p:sldId id="265" r:id="rId16"/>
    <p:sldId id="281" r:id="rId17"/>
    <p:sldId id="266" r:id="rId18"/>
    <p:sldId id="267" r:id="rId19"/>
    <p:sldId id="268" r:id="rId20"/>
    <p:sldId id="276" r:id="rId21"/>
    <p:sldId id="271" r:id="rId22"/>
    <p:sldId id="277"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269C06-2C84-E358-7683-3E082C2C3206}" v="22" dt="2024-10-21T19:57:04.2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99" d="100"/>
          <a:sy n="99" d="100"/>
        </p:scale>
        <p:origin x="146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rona CIV Paul M" userId="S::paul.corona@usmc.mil::3ecefa3f-8803-4d3a-86cc-ccc80dee2537" providerId="AD" clId="Web-{E0269C06-2C84-E358-7683-3E082C2C3206}"/>
    <pc:docChg chg="modSld">
      <pc:chgData name="Corona CIV Paul M" userId="S::paul.corona@usmc.mil::3ecefa3f-8803-4d3a-86cc-ccc80dee2537" providerId="AD" clId="Web-{E0269C06-2C84-E358-7683-3E082C2C3206}" dt="2024-10-21T19:57:02.701" v="20" actId="20577"/>
      <pc:docMkLst>
        <pc:docMk/>
      </pc:docMkLst>
      <pc:sldChg chg="modSp">
        <pc:chgData name="Corona CIV Paul M" userId="S::paul.corona@usmc.mil::3ecefa3f-8803-4d3a-86cc-ccc80dee2537" providerId="AD" clId="Web-{E0269C06-2C84-E358-7683-3E082C2C3206}" dt="2024-10-21T19:57:02.701" v="20" actId="20577"/>
        <pc:sldMkLst>
          <pc:docMk/>
          <pc:sldMk cId="0" sldId="277"/>
        </pc:sldMkLst>
        <pc:spChg chg="mod">
          <ac:chgData name="Corona CIV Paul M" userId="S::paul.corona@usmc.mil::3ecefa3f-8803-4d3a-86cc-ccc80dee2537" providerId="AD" clId="Web-{E0269C06-2C84-E358-7683-3E082C2C3206}" dt="2024-10-21T19:57:02.701" v="20" actId="20577"/>
          <ac:spMkLst>
            <pc:docMk/>
            <pc:sldMk cId="0" sldId="277"/>
            <ac:spMk id="21508" creationId="{993DE870-51FA-A508-B9E4-9AF2A2C6E0F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7C5B871-A24D-6E96-2578-62757A6C785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5363" name="Rectangle 3">
            <a:extLst>
              <a:ext uri="{FF2B5EF4-FFF2-40B4-BE49-F238E27FC236}">
                <a16:creationId xmlns:a16="http://schemas.microsoft.com/office/drawing/2014/main" id="{F18EBBE0-6873-64A3-EA14-B60AF8E6AEBA}"/>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052" name="Rectangle 4">
            <a:extLst>
              <a:ext uri="{FF2B5EF4-FFF2-40B4-BE49-F238E27FC236}">
                <a16:creationId xmlns:a16="http://schemas.microsoft.com/office/drawing/2014/main" id="{30B87532-2A31-869B-33BF-4D9F34FA763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a:extLst>
              <a:ext uri="{FF2B5EF4-FFF2-40B4-BE49-F238E27FC236}">
                <a16:creationId xmlns:a16="http://schemas.microsoft.com/office/drawing/2014/main" id="{0AD922C5-F755-14DE-F666-52F6DBBD1962}"/>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a:extLst>
              <a:ext uri="{FF2B5EF4-FFF2-40B4-BE49-F238E27FC236}">
                <a16:creationId xmlns:a16="http://schemas.microsoft.com/office/drawing/2014/main" id="{83DDC4B6-624B-E441-0D17-38AC2C2F7075}"/>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5367" name="Rectangle 7">
            <a:extLst>
              <a:ext uri="{FF2B5EF4-FFF2-40B4-BE49-F238E27FC236}">
                <a16:creationId xmlns:a16="http://schemas.microsoft.com/office/drawing/2014/main" id="{62186AD5-CD7B-AD7C-2B52-5D84FA6E6A1B}"/>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4F07400C-6B52-4C4F-BF97-746F90F1D05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37FA8D2-C232-7494-3E82-B074BE2E538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5A27FDB-FC07-7CFE-6114-4CE1E4C7FD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5A5DFA-E20D-D9E3-BE78-9BAE03B2F56F}"/>
              </a:ext>
            </a:extLst>
          </p:cNvPr>
          <p:cNvSpPr>
            <a:spLocks noGrp="1" noChangeArrowheads="1"/>
          </p:cNvSpPr>
          <p:nvPr>
            <p:ph type="sldNum" sz="quarter" idx="12"/>
          </p:nvPr>
        </p:nvSpPr>
        <p:spPr>
          <a:ln/>
        </p:spPr>
        <p:txBody>
          <a:bodyPr/>
          <a:lstStyle>
            <a:lvl1pPr>
              <a:defRPr/>
            </a:lvl1pPr>
          </a:lstStyle>
          <a:p>
            <a:fld id="{42DCA17E-2727-4805-86AD-7B1B9A1F5F69}" type="slidenum">
              <a:rPr lang="en-US" altLang="en-US"/>
              <a:pPr/>
              <a:t>‹#›</a:t>
            </a:fld>
            <a:endParaRPr lang="en-US" altLang="en-US"/>
          </a:p>
        </p:txBody>
      </p:sp>
    </p:spTree>
    <p:extLst>
      <p:ext uri="{BB962C8B-B14F-4D97-AF65-F5344CB8AC3E}">
        <p14:creationId xmlns:p14="http://schemas.microsoft.com/office/powerpoint/2010/main" val="1183085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5731901-F45A-A804-076B-EE5B70BE8E0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B75D98B-9D12-98C3-B6F9-D4BCB5FD001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AE7AF25-DFD6-5AC3-755F-4477E6E68C19}"/>
              </a:ext>
            </a:extLst>
          </p:cNvPr>
          <p:cNvSpPr>
            <a:spLocks noGrp="1" noChangeArrowheads="1"/>
          </p:cNvSpPr>
          <p:nvPr>
            <p:ph type="sldNum" sz="quarter" idx="12"/>
          </p:nvPr>
        </p:nvSpPr>
        <p:spPr>
          <a:ln/>
        </p:spPr>
        <p:txBody>
          <a:bodyPr/>
          <a:lstStyle>
            <a:lvl1pPr>
              <a:defRPr/>
            </a:lvl1pPr>
          </a:lstStyle>
          <a:p>
            <a:fld id="{49DD374D-C5EA-4BC7-A37F-5F5D4DAC0B2D}" type="slidenum">
              <a:rPr lang="en-US" altLang="en-US"/>
              <a:pPr/>
              <a:t>‹#›</a:t>
            </a:fld>
            <a:endParaRPr lang="en-US" altLang="en-US"/>
          </a:p>
        </p:txBody>
      </p:sp>
    </p:spTree>
    <p:extLst>
      <p:ext uri="{BB962C8B-B14F-4D97-AF65-F5344CB8AC3E}">
        <p14:creationId xmlns:p14="http://schemas.microsoft.com/office/powerpoint/2010/main" val="126012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D248D8B-A0EC-43BD-3AEE-1FD90598D7F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0B35ACA-40EA-0A07-6272-2028F6A4AC9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B9FC467-CA94-1388-0DFB-4BD7F3E81E49}"/>
              </a:ext>
            </a:extLst>
          </p:cNvPr>
          <p:cNvSpPr>
            <a:spLocks noGrp="1" noChangeArrowheads="1"/>
          </p:cNvSpPr>
          <p:nvPr>
            <p:ph type="sldNum" sz="quarter" idx="12"/>
          </p:nvPr>
        </p:nvSpPr>
        <p:spPr>
          <a:ln/>
        </p:spPr>
        <p:txBody>
          <a:bodyPr/>
          <a:lstStyle>
            <a:lvl1pPr>
              <a:defRPr/>
            </a:lvl1pPr>
          </a:lstStyle>
          <a:p>
            <a:fld id="{0E6F7E29-C541-4C4F-8DDC-E654946C8581}" type="slidenum">
              <a:rPr lang="en-US" altLang="en-US"/>
              <a:pPr/>
              <a:t>‹#›</a:t>
            </a:fld>
            <a:endParaRPr lang="en-US" altLang="en-US"/>
          </a:p>
        </p:txBody>
      </p:sp>
    </p:spTree>
    <p:extLst>
      <p:ext uri="{BB962C8B-B14F-4D97-AF65-F5344CB8AC3E}">
        <p14:creationId xmlns:p14="http://schemas.microsoft.com/office/powerpoint/2010/main" val="2491744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5BAE44C-B44A-44B7-3206-CA846DCD83A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A49F8C3-81DE-59F6-EB5B-7B48B01DAA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A8256F1-E8C8-97B6-6B15-48B77E33F575}"/>
              </a:ext>
            </a:extLst>
          </p:cNvPr>
          <p:cNvSpPr>
            <a:spLocks noGrp="1" noChangeArrowheads="1"/>
          </p:cNvSpPr>
          <p:nvPr>
            <p:ph type="sldNum" sz="quarter" idx="12"/>
          </p:nvPr>
        </p:nvSpPr>
        <p:spPr>
          <a:ln/>
        </p:spPr>
        <p:txBody>
          <a:bodyPr/>
          <a:lstStyle>
            <a:lvl1pPr>
              <a:defRPr/>
            </a:lvl1pPr>
          </a:lstStyle>
          <a:p>
            <a:fld id="{6F8D22A8-A95F-4B56-ACCB-69DF9640B3E6}" type="slidenum">
              <a:rPr lang="en-US" altLang="en-US"/>
              <a:pPr/>
              <a:t>‹#›</a:t>
            </a:fld>
            <a:endParaRPr lang="en-US" altLang="en-US"/>
          </a:p>
        </p:txBody>
      </p:sp>
    </p:spTree>
    <p:extLst>
      <p:ext uri="{BB962C8B-B14F-4D97-AF65-F5344CB8AC3E}">
        <p14:creationId xmlns:p14="http://schemas.microsoft.com/office/powerpoint/2010/main" val="3678794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682C722-B8E2-22FB-2C4C-3E234771958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CE154C5-B896-9F6C-8173-ACC72BA826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B1C8D3C-1BE4-A4D9-356F-C381F0FB95B6}"/>
              </a:ext>
            </a:extLst>
          </p:cNvPr>
          <p:cNvSpPr>
            <a:spLocks noGrp="1" noChangeArrowheads="1"/>
          </p:cNvSpPr>
          <p:nvPr>
            <p:ph type="sldNum" sz="quarter" idx="12"/>
          </p:nvPr>
        </p:nvSpPr>
        <p:spPr>
          <a:ln/>
        </p:spPr>
        <p:txBody>
          <a:bodyPr/>
          <a:lstStyle>
            <a:lvl1pPr>
              <a:defRPr/>
            </a:lvl1pPr>
          </a:lstStyle>
          <a:p>
            <a:fld id="{76603ECF-A5BB-45DD-9D02-9FD59B776F48}" type="slidenum">
              <a:rPr lang="en-US" altLang="en-US"/>
              <a:pPr/>
              <a:t>‹#›</a:t>
            </a:fld>
            <a:endParaRPr lang="en-US" altLang="en-US"/>
          </a:p>
        </p:txBody>
      </p:sp>
    </p:spTree>
    <p:extLst>
      <p:ext uri="{BB962C8B-B14F-4D97-AF65-F5344CB8AC3E}">
        <p14:creationId xmlns:p14="http://schemas.microsoft.com/office/powerpoint/2010/main" val="3061546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B96E000-3CDF-92F5-0EDB-28CC6A34AB5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A4EE5AE-182B-3EEE-3910-923E31D1F00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622A6E5-FC7F-C803-D849-F922F4F158C1}"/>
              </a:ext>
            </a:extLst>
          </p:cNvPr>
          <p:cNvSpPr>
            <a:spLocks noGrp="1" noChangeArrowheads="1"/>
          </p:cNvSpPr>
          <p:nvPr>
            <p:ph type="sldNum" sz="quarter" idx="12"/>
          </p:nvPr>
        </p:nvSpPr>
        <p:spPr>
          <a:ln/>
        </p:spPr>
        <p:txBody>
          <a:bodyPr/>
          <a:lstStyle>
            <a:lvl1pPr>
              <a:defRPr/>
            </a:lvl1pPr>
          </a:lstStyle>
          <a:p>
            <a:fld id="{026CF121-9C11-47E0-894E-6504F3007B90}" type="slidenum">
              <a:rPr lang="en-US" altLang="en-US"/>
              <a:pPr/>
              <a:t>‹#›</a:t>
            </a:fld>
            <a:endParaRPr lang="en-US" altLang="en-US"/>
          </a:p>
        </p:txBody>
      </p:sp>
    </p:spTree>
    <p:extLst>
      <p:ext uri="{BB962C8B-B14F-4D97-AF65-F5344CB8AC3E}">
        <p14:creationId xmlns:p14="http://schemas.microsoft.com/office/powerpoint/2010/main" val="1634204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8452E733-4038-4DA5-B1D9-0CC3D63C567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A89ABB52-27E1-C64F-AE47-AB923DBEC4A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ADA15D5-901C-93BE-419E-D17546509755}"/>
              </a:ext>
            </a:extLst>
          </p:cNvPr>
          <p:cNvSpPr>
            <a:spLocks noGrp="1" noChangeArrowheads="1"/>
          </p:cNvSpPr>
          <p:nvPr>
            <p:ph type="sldNum" sz="quarter" idx="12"/>
          </p:nvPr>
        </p:nvSpPr>
        <p:spPr>
          <a:ln/>
        </p:spPr>
        <p:txBody>
          <a:bodyPr/>
          <a:lstStyle>
            <a:lvl1pPr>
              <a:defRPr/>
            </a:lvl1pPr>
          </a:lstStyle>
          <a:p>
            <a:fld id="{0E1A20FC-B502-4BE1-AA5B-6C3A3E14844F}" type="slidenum">
              <a:rPr lang="en-US" altLang="en-US"/>
              <a:pPr/>
              <a:t>‹#›</a:t>
            </a:fld>
            <a:endParaRPr lang="en-US" altLang="en-US"/>
          </a:p>
        </p:txBody>
      </p:sp>
    </p:spTree>
    <p:extLst>
      <p:ext uri="{BB962C8B-B14F-4D97-AF65-F5344CB8AC3E}">
        <p14:creationId xmlns:p14="http://schemas.microsoft.com/office/powerpoint/2010/main" val="4006340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4F32CFD-8C15-9323-D1CE-F450AFCD1B0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F792F06-6488-286D-DBFC-60077383D7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D75A653-2876-3077-13A1-9D1F993802CA}"/>
              </a:ext>
            </a:extLst>
          </p:cNvPr>
          <p:cNvSpPr>
            <a:spLocks noGrp="1" noChangeArrowheads="1"/>
          </p:cNvSpPr>
          <p:nvPr>
            <p:ph type="sldNum" sz="quarter" idx="12"/>
          </p:nvPr>
        </p:nvSpPr>
        <p:spPr>
          <a:ln/>
        </p:spPr>
        <p:txBody>
          <a:bodyPr/>
          <a:lstStyle>
            <a:lvl1pPr>
              <a:defRPr/>
            </a:lvl1pPr>
          </a:lstStyle>
          <a:p>
            <a:fld id="{F3606199-968E-4199-8E0B-D186B11754B6}" type="slidenum">
              <a:rPr lang="en-US" altLang="en-US"/>
              <a:pPr/>
              <a:t>‹#›</a:t>
            </a:fld>
            <a:endParaRPr lang="en-US" altLang="en-US"/>
          </a:p>
        </p:txBody>
      </p:sp>
    </p:spTree>
    <p:extLst>
      <p:ext uri="{BB962C8B-B14F-4D97-AF65-F5344CB8AC3E}">
        <p14:creationId xmlns:p14="http://schemas.microsoft.com/office/powerpoint/2010/main" val="1135036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915FC90-D587-D054-7651-A888BC9A79B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B565F2B-1F5B-B434-4B38-5699E1F0A7A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C9550006-9AE8-B30E-FBFF-5CABB0B4B342}"/>
              </a:ext>
            </a:extLst>
          </p:cNvPr>
          <p:cNvSpPr>
            <a:spLocks noGrp="1" noChangeArrowheads="1"/>
          </p:cNvSpPr>
          <p:nvPr>
            <p:ph type="sldNum" sz="quarter" idx="12"/>
          </p:nvPr>
        </p:nvSpPr>
        <p:spPr>
          <a:ln/>
        </p:spPr>
        <p:txBody>
          <a:bodyPr/>
          <a:lstStyle>
            <a:lvl1pPr>
              <a:defRPr/>
            </a:lvl1pPr>
          </a:lstStyle>
          <a:p>
            <a:fld id="{60B70860-A7A2-4D1E-950F-B2032E08C7D5}" type="slidenum">
              <a:rPr lang="en-US" altLang="en-US"/>
              <a:pPr/>
              <a:t>‹#›</a:t>
            </a:fld>
            <a:endParaRPr lang="en-US" altLang="en-US"/>
          </a:p>
        </p:txBody>
      </p:sp>
    </p:spTree>
    <p:extLst>
      <p:ext uri="{BB962C8B-B14F-4D97-AF65-F5344CB8AC3E}">
        <p14:creationId xmlns:p14="http://schemas.microsoft.com/office/powerpoint/2010/main" val="175398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E2CE751-84D0-650A-D8F0-6AE1F86D1C2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D5A06F9-29EE-975B-55A2-4A27B8E13BF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A649587-F078-D27D-8DA5-600D2582E3B7}"/>
              </a:ext>
            </a:extLst>
          </p:cNvPr>
          <p:cNvSpPr>
            <a:spLocks noGrp="1" noChangeArrowheads="1"/>
          </p:cNvSpPr>
          <p:nvPr>
            <p:ph type="sldNum" sz="quarter" idx="12"/>
          </p:nvPr>
        </p:nvSpPr>
        <p:spPr>
          <a:ln/>
        </p:spPr>
        <p:txBody>
          <a:bodyPr/>
          <a:lstStyle>
            <a:lvl1pPr>
              <a:defRPr/>
            </a:lvl1pPr>
          </a:lstStyle>
          <a:p>
            <a:fld id="{5848EDD7-6268-4053-A24E-FD94B7341B6C}" type="slidenum">
              <a:rPr lang="en-US" altLang="en-US"/>
              <a:pPr/>
              <a:t>‹#›</a:t>
            </a:fld>
            <a:endParaRPr lang="en-US" altLang="en-US"/>
          </a:p>
        </p:txBody>
      </p:sp>
    </p:spTree>
    <p:extLst>
      <p:ext uri="{BB962C8B-B14F-4D97-AF65-F5344CB8AC3E}">
        <p14:creationId xmlns:p14="http://schemas.microsoft.com/office/powerpoint/2010/main" val="4284696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FD65105-423F-A8FB-8178-C176A112A0E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4EA8E6C-E13D-FD59-148F-D0CEBFFD32A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EF36ADC-2885-89F6-64D1-59003BF3222D}"/>
              </a:ext>
            </a:extLst>
          </p:cNvPr>
          <p:cNvSpPr>
            <a:spLocks noGrp="1" noChangeArrowheads="1"/>
          </p:cNvSpPr>
          <p:nvPr>
            <p:ph type="sldNum" sz="quarter" idx="12"/>
          </p:nvPr>
        </p:nvSpPr>
        <p:spPr>
          <a:ln/>
        </p:spPr>
        <p:txBody>
          <a:bodyPr/>
          <a:lstStyle>
            <a:lvl1pPr>
              <a:defRPr/>
            </a:lvl1pPr>
          </a:lstStyle>
          <a:p>
            <a:fld id="{20FEC9DE-DEEB-4508-ACB7-355835A82060}" type="slidenum">
              <a:rPr lang="en-US" altLang="en-US"/>
              <a:pPr/>
              <a:t>‹#›</a:t>
            </a:fld>
            <a:endParaRPr lang="en-US" altLang="en-US"/>
          </a:p>
        </p:txBody>
      </p:sp>
    </p:spTree>
    <p:extLst>
      <p:ext uri="{BB962C8B-B14F-4D97-AF65-F5344CB8AC3E}">
        <p14:creationId xmlns:p14="http://schemas.microsoft.com/office/powerpoint/2010/main" val="599437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D0725EA-BCC7-F17D-2AC3-830EA4797098}"/>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85FCC89-C449-CE06-141D-A681E1EC49E4}"/>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DFB588A-773B-278A-529A-22EA7DD851B0}"/>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a:extLst>
              <a:ext uri="{FF2B5EF4-FFF2-40B4-BE49-F238E27FC236}">
                <a16:creationId xmlns:a16="http://schemas.microsoft.com/office/drawing/2014/main" id="{436AF648-97B5-08B9-B7D5-8CD295488E5B}"/>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a:extLst>
              <a:ext uri="{FF2B5EF4-FFF2-40B4-BE49-F238E27FC236}">
                <a16:creationId xmlns:a16="http://schemas.microsoft.com/office/drawing/2014/main" id="{747CE8DD-C6C8-C658-463E-266FF5922D54}"/>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596AFCE8-6AF5-4377-B544-D418B6A0DBB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http://www.hanford.gov/fire/graphics/jpg/abc-thm.jpg"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wmf"/><Relationship Id="rId1" Type="http://schemas.openxmlformats.org/officeDocument/2006/relationships/slideLayout" Target="../slideLayouts/slideLayout2.xml"/><Relationship Id="rId4" Type="http://schemas.openxmlformats.org/officeDocument/2006/relationships/image" Target="http://static0.arttoday.com/thm/thm3/CL/gc4/gcorp3/gcorp3/m0613.thm.gi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http://www.adtdl.army.mil/cgi-bin/atdl.dll/fm/3-100.4/cover.gif"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http://static0.arttoday.com/thm/thm6/CL/STGR038/f-creaticom/objects2/z4022.thm.gif"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a:extLst>
              <a:ext uri="{FF2B5EF4-FFF2-40B4-BE49-F238E27FC236}">
                <a16:creationId xmlns:a16="http://schemas.microsoft.com/office/drawing/2014/main" id="{2458F9CC-E161-6F9B-2AEC-6CA817005CC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AD958C8B-52C6-447B-9D4C-59BC2E523713}" type="slidenum">
              <a:rPr lang="en-US" altLang="en-US" sz="1400"/>
              <a:pPr>
                <a:spcBef>
                  <a:spcPct val="0"/>
                </a:spcBef>
                <a:buFontTx/>
                <a:buNone/>
              </a:pPr>
              <a:t>1</a:t>
            </a:fld>
            <a:endParaRPr lang="en-US" altLang="en-US" sz="1400"/>
          </a:p>
        </p:txBody>
      </p:sp>
      <p:sp>
        <p:nvSpPr>
          <p:cNvPr id="3075" name="Rectangle 2">
            <a:extLst>
              <a:ext uri="{FF2B5EF4-FFF2-40B4-BE49-F238E27FC236}">
                <a16:creationId xmlns:a16="http://schemas.microsoft.com/office/drawing/2014/main" id="{C5F6396D-86B7-FCFF-6AFE-ADC74AFBC537}"/>
              </a:ext>
            </a:extLst>
          </p:cNvPr>
          <p:cNvSpPr>
            <a:spLocks noGrp="1" noChangeArrowheads="1"/>
          </p:cNvSpPr>
          <p:nvPr>
            <p:ph type="ctrTitle"/>
          </p:nvPr>
        </p:nvSpPr>
        <p:spPr>
          <a:xfrm>
            <a:off x="457200" y="244475"/>
            <a:ext cx="8229600" cy="1143000"/>
          </a:xfrm>
        </p:spPr>
        <p:txBody>
          <a:bodyPr/>
          <a:lstStyle/>
          <a:p>
            <a:pPr eaLnBrk="1" hangingPunct="1"/>
            <a:r>
              <a:rPr lang="en-US" altLang="en-US" sz="3200" b="1" u="sng" dirty="0"/>
              <a:t>Consolidated Emergency Response/Contingency (CERC) Plan</a:t>
            </a:r>
            <a:r>
              <a:rPr lang="en-US" altLang="en-US" sz="3200" b="1" dirty="0"/>
              <a:t> </a:t>
            </a:r>
            <a:r>
              <a:rPr lang="en-US" altLang="en-US" sz="3200" b="1" u="sng" dirty="0"/>
              <a:t>Training </a:t>
            </a:r>
            <a:br>
              <a:rPr lang="en-US" altLang="en-US" sz="3200" b="1" u="sng" dirty="0"/>
            </a:br>
            <a:endParaRPr lang="en-US" altLang="en-US" sz="3200" b="1" u="sng" dirty="0"/>
          </a:p>
        </p:txBody>
      </p:sp>
      <p:sp>
        <p:nvSpPr>
          <p:cNvPr id="3076" name="Rectangle 3">
            <a:extLst>
              <a:ext uri="{FF2B5EF4-FFF2-40B4-BE49-F238E27FC236}">
                <a16:creationId xmlns:a16="http://schemas.microsoft.com/office/drawing/2014/main" id="{15113284-262F-24ED-5AE2-28E7BDD5C7E4}"/>
              </a:ext>
            </a:extLst>
          </p:cNvPr>
          <p:cNvSpPr>
            <a:spLocks noGrp="1" noChangeArrowheads="1"/>
          </p:cNvSpPr>
          <p:nvPr>
            <p:ph type="subTitle" idx="1"/>
          </p:nvPr>
        </p:nvSpPr>
        <p:spPr>
          <a:xfrm>
            <a:off x="1371600" y="6019800"/>
            <a:ext cx="6400800" cy="838200"/>
          </a:xfrm>
        </p:spPr>
        <p:txBody>
          <a:bodyPr/>
          <a:lstStyle/>
          <a:p>
            <a:pPr eaLnBrk="1" hangingPunct="1">
              <a:spcBef>
                <a:spcPct val="0"/>
              </a:spcBef>
            </a:pPr>
            <a:r>
              <a:rPr lang="en-US" altLang="en-US" sz="2000" b="1" u="sng"/>
              <a:t>Persons Trained</a:t>
            </a:r>
            <a:r>
              <a:rPr lang="en-US" altLang="en-US" sz="2000"/>
              <a:t>: </a:t>
            </a:r>
            <a:r>
              <a:rPr lang="en-US" altLang="en-US" sz="2000" b="1"/>
              <a:t>Hazardous Material/Waste Handlers/ECCs (Annual Training Requirement)</a:t>
            </a:r>
          </a:p>
          <a:p>
            <a:pPr eaLnBrk="1" hangingPunct="1"/>
            <a:endParaRPr lang="en-US" altLang="en-US"/>
          </a:p>
        </p:txBody>
      </p:sp>
      <p:grpSp>
        <p:nvGrpSpPr>
          <p:cNvPr id="3077" name="Group 7">
            <a:extLst>
              <a:ext uri="{FF2B5EF4-FFF2-40B4-BE49-F238E27FC236}">
                <a16:creationId xmlns:a16="http://schemas.microsoft.com/office/drawing/2014/main" id="{48E92454-57EE-CCBA-1101-F9CB45857F0A}"/>
              </a:ext>
            </a:extLst>
          </p:cNvPr>
          <p:cNvGrpSpPr>
            <a:grpSpLocks/>
          </p:cNvGrpSpPr>
          <p:nvPr/>
        </p:nvGrpSpPr>
        <p:grpSpPr bwMode="auto">
          <a:xfrm>
            <a:off x="1447800" y="1241425"/>
            <a:ext cx="6858000" cy="4800600"/>
            <a:chOff x="912" y="782"/>
            <a:chExt cx="4320" cy="3024"/>
          </a:xfrm>
        </p:grpSpPr>
        <p:pic>
          <p:nvPicPr>
            <p:cNvPr id="3078" name="Picture 5" descr="HC20C">
              <a:extLst>
                <a:ext uri="{FF2B5EF4-FFF2-40B4-BE49-F238E27FC236}">
                  <a16:creationId xmlns:a16="http://schemas.microsoft.com/office/drawing/2014/main" id="{7BC70DE8-649A-3ABD-1115-F5739B8875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2" y="782"/>
              <a:ext cx="4320" cy="3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Text Box 6">
              <a:extLst>
                <a:ext uri="{FF2B5EF4-FFF2-40B4-BE49-F238E27FC236}">
                  <a16:creationId xmlns:a16="http://schemas.microsoft.com/office/drawing/2014/main" id="{3C9EE82E-BFFC-4B19-FD16-70B708E241FE}"/>
                </a:ext>
              </a:extLst>
            </p:cNvPr>
            <p:cNvSpPr txBox="1">
              <a:spLocks noChangeArrowheads="1"/>
            </p:cNvSpPr>
            <p:nvPr/>
          </p:nvSpPr>
          <p:spPr bwMode="auto">
            <a:xfrm>
              <a:off x="1717" y="916"/>
              <a:ext cx="2163" cy="180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a:spcBef>
                  <a:spcPct val="0"/>
                </a:spcBef>
                <a:buFontTx/>
                <a:buNone/>
              </a:pPr>
              <a:r>
                <a:rPr lang="en-US" altLang="en-US" sz="3600" b="1" u="sng" dirty="0"/>
                <a:t>Section 3</a:t>
              </a:r>
              <a:endParaRPr lang="en-US" altLang="en-US" sz="3600" b="1" dirty="0">
                <a:solidFill>
                  <a:srgbClr val="FF0000"/>
                </a:solidFill>
                <a:latin typeface="Arial Unicode MS" panose="020B0604020202020204" pitchFamily="34" charset="-128"/>
              </a:endParaRPr>
            </a:p>
            <a:p>
              <a:pPr algn="ctr">
                <a:spcBef>
                  <a:spcPct val="0"/>
                </a:spcBef>
                <a:buFontTx/>
                <a:buNone/>
              </a:pPr>
              <a:r>
                <a:rPr lang="en-US" altLang="en-US" sz="2800" b="1" dirty="0">
                  <a:solidFill>
                    <a:srgbClr val="FF0000"/>
                  </a:solidFill>
                  <a:latin typeface="Arial Unicode MS" panose="020B0604020202020204" pitchFamily="34" charset="-128"/>
                </a:rPr>
                <a:t>Using </a:t>
              </a:r>
            </a:p>
            <a:p>
              <a:pPr algn="ctr">
                <a:spcBef>
                  <a:spcPct val="0"/>
                </a:spcBef>
                <a:buFontTx/>
                <a:buNone/>
              </a:pPr>
              <a:r>
                <a:rPr lang="en-US" altLang="en-US" sz="2800" b="1" dirty="0">
                  <a:solidFill>
                    <a:srgbClr val="FF0000"/>
                  </a:solidFill>
                  <a:latin typeface="Arial Unicode MS" panose="020B0604020202020204" pitchFamily="34" charset="-128"/>
                </a:rPr>
                <a:t>Emergency</a:t>
              </a:r>
            </a:p>
            <a:p>
              <a:pPr algn="ctr">
                <a:spcBef>
                  <a:spcPct val="0"/>
                </a:spcBef>
                <a:buFontTx/>
                <a:buNone/>
              </a:pPr>
              <a:r>
                <a:rPr lang="en-US" altLang="en-US" sz="2800" b="1" dirty="0">
                  <a:solidFill>
                    <a:srgbClr val="FF0000"/>
                  </a:solidFill>
                  <a:latin typeface="Arial Unicode MS" panose="020B0604020202020204" pitchFamily="34" charset="-128"/>
                </a:rPr>
                <a:t>Response Equipment</a:t>
              </a:r>
            </a:p>
            <a:p>
              <a:pPr algn="ctr">
                <a:spcBef>
                  <a:spcPct val="0"/>
                </a:spcBef>
                <a:buFontTx/>
                <a:buNone/>
              </a:pPr>
              <a:r>
                <a:rPr lang="en-US" altLang="en-US" sz="1400" b="1" dirty="0">
                  <a:solidFill>
                    <a:srgbClr val="FF0000"/>
                  </a:solidFill>
                  <a:latin typeface="Arial Unicode MS" panose="020B0604020202020204" pitchFamily="34" charset="-128"/>
                </a:rPr>
                <a:t>Please print and sign your name on the training roster.</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a:extLst>
              <a:ext uri="{FF2B5EF4-FFF2-40B4-BE49-F238E27FC236}">
                <a16:creationId xmlns:a16="http://schemas.microsoft.com/office/drawing/2014/main" id="{357A9CDC-BCBF-6EBE-17E5-128C73880DB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B9390074-6B5A-482D-A13F-03EE60537663}" type="slidenum">
              <a:rPr lang="en-US" altLang="en-US" sz="1400"/>
              <a:pPr>
                <a:spcBef>
                  <a:spcPct val="0"/>
                </a:spcBef>
                <a:buFontTx/>
                <a:buNone/>
              </a:pPr>
              <a:t>10</a:t>
            </a:fld>
            <a:endParaRPr lang="en-US" altLang="en-US" sz="1400"/>
          </a:p>
        </p:txBody>
      </p:sp>
      <p:sp>
        <p:nvSpPr>
          <p:cNvPr id="12291" name="Rectangle 2">
            <a:extLst>
              <a:ext uri="{FF2B5EF4-FFF2-40B4-BE49-F238E27FC236}">
                <a16:creationId xmlns:a16="http://schemas.microsoft.com/office/drawing/2014/main" id="{63B6D989-4C7B-507E-4CDF-34B535D71DA2}"/>
              </a:ext>
            </a:extLst>
          </p:cNvPr>
          <p:cNvSpPr>
            <a:spLocks noGrp="1" noChangeArrowheads="1"/>
          </p:cNvSpPr>
          <p:nvPr>
            <p:ph type="title"/>
          </p:nvPr>
        </p:nvSpPr>
        <p:spPr>
          <a:xfrm>
            <a:off x="685800" y="76200"/>
            <a:ext cx="7772400" cy="838200"/>
          </a:xfrm>
        </p:spPr>
        <p:txBody>
          <a:bodyPr/>
          <a:lstStyle/>
          <a:p>
            <a:pPr eaLnBrk="1" hangingPunct="1"/>
            <a:r>
              <a:rPr lang="en-US" altLang="en-US" sz="3600" b="1" u="sng"/>
              <a:t>DEMONSTRATION/SPILL DRILL</a:t>
            </a:r>
          </a:p>
        </p:txBody>
      </p:sp>
      <p:sp>
        <p:nvSpPr>
          <p:cNvPr id="12292" name="Rectangle 3">
            <a:extLst>
              <a:ext uri="{FF2B5EF4-FFF2-40B4-BE49-F238E27FC236}">
                <a16:creationId xmlns:a16="http://schemas.microsoft.com/office/drawing/2014/main" id="{B4A10FA4-1C18-1404-78D9-7A6A1F17DD6F}"/>
              </a:ext>
            </a:extLst>
          </p:cNvPr>
          <p:cNvSpPr>
            <a:spLocks noGrp="1" noChangeArrowheads="1"/>
          </p:cNvSpPr>
          <p:nvPr>
            <p:ph type="body" idx="1"/>
          </p:nvPr>
        </p:nvSpPr>
        <p:spPr>
          <a:xfrm>
            <a:off x="609600" y="1295400"/>
            <a:ext cx="8229600" cy="4800600"/>
          </a:xfrm>
        </p:spPr>
        <p:txBody>
          <a:bodyPr/>
          <a:lstStyle/>
          <a:p>
            <a:pPr eaLnBrk="1" hangingPunct="1">
              <a:lnSpc>
                <a:spcPct val="90000"/>
              </a:lnSpc>
              <a:spcBef>
                <a:spcPct val="50000"/>
              </a:spcBef>
            </a:pPr>
            <a:r>
              <a:rPr lang="en-US" altLang="en-US" i="1">
                <a:solidFill>
                  <a:schemeClr val="accent2"/>
                </a:solidFill>
              </a:rPr>
              <a:t>Demonstrate berming, diking, diverting, and blocking techniques with towels and pads. </a:t>
            </a:r>
          </a:p>
          <a:p>
            <a:pPr eaLnBrk="1" hangingPunct="1">
              <a:lnSpc>
                <a:spcPct val="90000"/>
              </a:lnSpc>
              <a:spcBef>
                <a:spcPct val="50000"/>
              </a:spcBef>
            </a:pPr>
            <a:r>
              <a:rPr lang="en-US" altLang="en-US" i="1">
                <a:solidFill>
                  <a:schemeClr val="accent2"/>
                </a:solidFill>
              </a:rPr>
              <a:t>Point out storm drains and sanitary sewers in your work area that may be affected by a spill.</a:t>
            </a:r>
          </a:p>
          <a:p>
            <a:pPr eaLnBrk="1" hangingPunct="1">
              <a:lnSpc>
                <a:spcPct val="90000"/>
              </a:lnSpc>
              <a:spcBef>
                <a:spcPct val="50000"/>
              </a:spcBef>
            </a:pPr>
            <a:r>
              <a:rPr lang="en-US" altLang="en-US" i="1">
                <a:solidFill>
                  <a:schemeClr val="accent2"/>
                </a:solidFill>
              </a:rPr>
              <a:t>Demonstrate the use of permanent secondary containment in your work area, i.e., the drain valves at your waste site or above ground storage tanks.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a:extLst>
              <a:ext uri="{FF2B5EF4-FFF2-40B4-BE49-F238E27FC236}">
                <a16:creationId xmlns:a16="http://schemas.microsoft.com/office/drawing/2014/main" id="{A9CAE206-D8DD-372E-6E3B-F6BA52752D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D2F2654B-149B-4C17-8C7F-F5B7FCF5AF7F}" type="slidenum">
              <a:rPr lang="en-US" altLang="en-US" sz="1400"/>
              <a:pPr>
                <a:spcBef>
                  <a:spcPct val="0"/>
                </a:spcBef>
                <a:buFontTx/>
                <a:buNone/>
              </a:pPr>
              <a:t>11</a:t>
            </a:fld>
            <a:endParaRPr lang="en-US" altLang="en-US" sz="1400"/>
          </a:p>
        </p:txBody>
      </p:sp>
      <p:pic>
        <p:nvPicPr>
          <p:cNvPr id="13315" name="Picture 6" descr="ABC-THM">
            <a:extLst>
              <a:ext uri="{FF2B5EF4-FFF2-40B4-BE49-F238E27FC236}">
                <a16:creationId xmlns:a16="http://schemas.microsoft.com/office/drawing/2014/main" id="{C7EC1A51-B81A-249C-D212-22E38A4F55C8}"/>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696200" y="4495800"/>
            <a:ext cx="1079500" cy="204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2">
            <a:extLst>
              <a:ext uri="{FF2B5EF4-FFF2-40B4-BE49-F238E27FC236}">
                <a16:creationId xmlns:a16="http://schemas.microsoft.com/office/drawing/2014/main" id="{CC0B497E-0F5C-A622-A86D-5878E3B0EC8E}"/>
              </a:ext>
            </a:extLst>
          </p:cNvPr>
          <p:cNvSpPr>
            <a:spLocks noGrp="1" noChangeArrowheads="1"/>
          </p:cNvSpPr>
          <p:nvPr>
            <p:ph type="title"/>
          </p:nvPr>
        </p:nvSpPr>
        <p:spPr>
          <a:xfrm>
            <a:off x="838200" y="76200"/>
            <a:ext cx="7772400" cy="838200"/>
          </a:xfrm>
        </p:spPr>
        <p:txBody>
          <a:bodyPr/>
          <a:lstStyle/>
          <a:p>
            <a:pPr eaLnBrk="1" hangingPunct="1"/>
            <a:r>
              <a:rPr lang="en-US" altLang="en-US" sz="3600" b="1" u="sng"/>
              <a:t>FIRE EXTINGUISHERS</a:t>
            </a:r>
          </a:p>
        </p:txBody>
      </p:sp>
      <p:sp>
        <p:nvSpPr>
          <p:cNvPr id="13317" name="Rectangle 3">
            <a:extLst>
              <a:ext uri="{FF2B5EF4-FFF2-40B4-BE49-F238E27FC236}">
                <a16:creationId xmlns:a16="http://schemas.microsoft.com/office/drawing/2014/main" id="{9C9BF9D9-EDAB-7C1F-ABED-239F4797C8E1}"/>
              </a:ext>
            </a:extLst>
          </p:cNvPr>
          <p:cNvSpPr>
            <a:spLocks noGrp="1" noChangeArrowheads="1"/>
          </p:cNvSpPr>
          <p:nvPr>
            <p:ph type="body" idx="1"/>
          </p:nvPr>
        </p:nvSpPr>
        <p:spPr>
          <a:xfrm>
            <a:off x="533400" y="1143000"/>
            <a:ext cx="8305800" cy="5257800"/>
          </a:xfrm>
        </p:spPr>
        <p:txBody>
          <a:bodyPr/>
          <a:lstStyle/>
          <a:p>
            <a:pPr eaLnBrk="1" hangingPunct="1">
              <a:spcBef>
                <a:spcPct val="40000"/>
              </a:spcBef>
            </a:pPr>
            <a:r>
              <a:rPr lang="en-US" altLang="en-US" sz="2800" b="1" u="sng">
                <a:solidFill>
                  <a:srgbClr val="CA0000"/>
                </a:solidFill>
              </a:rPr>
              <a:t>Pull</a:t>
            </a:r>
            <a:r>
              <a:rPr lang="en-US" altLang="en-US" sz="2800">
                <a:solidFill>
                  <a:schemeClr val="accent2"/>
                </a:solidFill>
              </a:rPr>
              <a:t> the pin at the top of the extinguisher that keeps the handle from being accidentally pressed. </a:t>
            </a:r>
          </a:p>
          <a:p>
            <a:pPr eaLnBrk="1" hangingPunct="1">
              <a:spcBef>
                <a:spcPct val="40000"/>
              </a:spcBef>
            </a:pPr>
            <a:r>
              <a:rPr lang="en-US" altLang="en-US" sz="2800" b="1" u="sng">
                <a:solidFill>
                  <a:srgbClr val="CA0000"/>
                </a:solidFill>
              </a:rPr>
              <a:t>Aim</a:t>
            </a:r>
            <a:r>
              <a:rPr lang="en-US" altLang="en-US" sz="2800">
                <a:solidFill>
                  <a:schemeClr val="accent2"/>
                </a:solidFill>
              </a:rPr>
              <a:t> the nozzle toward the base of the fire. </a:t>
            </a:r>
          </a:p>
          <a:p>
            <a:pPr eaLnBrk="1" hangingPunct="1">
              <a:spcBef>
                <a:spcPct val="40000"/>
              </a:spcBef>
              <a:buClr>
                <a:srgbClr val="FF0000"/>
              </a:buClr>
            </a:pPr>
            <a:r>
              <a:rPr lang="en-US" altLang="en-US" sz="2800" b="1" u="sng">
                <a:solidFill>
                  <a:srgbClr val="CA0000"/>
                </a:solidFill>
              </a:rPr>
              <a:t>Squeeze</a:t>
            </a:r>
            <a:r>
              <a:rPr lang="en-US" altLang="en-US" sz="2800">
                <a:solidFill>
                  <a:schemeClr val="accent2"/>
                </a:solidFill>
              </a:rPr>
              <a:t> the handle to discharge the extinguisher while standing about 8 feet away from the fire. </a:t>
            </a:r>
          </a:p>
          <a:p>
            <a:pPr eaLnBrk="1" hangingPunct="1">
              <a:spcBef>
                <a:spcPct val="40000"/>
              </a:spcBef>
              <a:buClr>
                <a:srgbClr val="FF0000"/>
              </a:buClr>
            </a:pPr>
            <a:r>
              <a:rPr lang="en-US" altLang="en-US" sz="2800" b="1" u="sng">
                <a:solidFill>
                  <a:srgbClr val="CA0000"/>
                </a:solidFill>
              </a:rPr>
              <a:t>Sweep</a:t>
            </a:r>
            <a:r>
              <a:rPr lang="en-US" altLang="en-US" sz="2800">
                <a:solidFill>
                  <a:schemeClr val="accent2"/>
                </a:solidFill>
              </a:rPr>
              <a:t> the nozzle back and forth at the fire’s base.   </a:t>
            </a:r>
          </a:p>
          <a:p>
            <a:pPr eaLnBrk="1" hangingPunct="1">
              <a:spcBef>
                <a:spcPct val="40000"/>
              </a:spcBef>
              <a:buClr>
                <a:srgbClr val="FF0000"/>
              </a:buClr>
              <a:buFontTx/>
              <a:buNone/>
            </a:pPr>
            <a:r>
              <a:rPr lang="en-US" altLang="en-US" b="1">
                <a:solidFill>
                  <a:srgbClr val="FF0000"/>
                </a:solidFill>
              </a:rPr>
              <a:t>                           </a:t>
            </a:r>
            <a:r>
              <a:rPr lang="en-US" altLang="en-US" b="1" u="sng">
                <a:solidFill>
                  <a:srgbClr val="FF0000"/>
                </a:solidFill>
              </a:rPr>
              <a:t>P A S S</a:t>
            </a:r>
          </a:p>
          <a:p>
            <a:pPr eaLnBrk="1" hangingPunct="1">
              <a:spcBef>
                <a:spcPct val="15000"/>
              </a:spcBef>
              <a:buFontTx/>
              <a:buNone/>
            </a:pPr>
            <a:r>
              <a:rPr lang="en-US" altLang="en-US" b="1">
                <a:solidFill>
                  <a:srgbClr val="FF0000"/>
                </a:solidFill>
              </a:rPr>
              <a:t>         </a:t>
            </a:r>
            <a:r>
              <a:rPr lang="en-US" altLang="en-US" b="1" u="sng">
                <a:solidFill>
                  <a:srgbClr val="FF0000"/>
                </a:solidFill>
              </a:rPr>
              <a:t>Pull, Aim, Squeeze, and Sweep</a:t>
            </a:r>
            <a:endParaRPr lang="en-US" altLang="en-US">
              <a:solidFill>
                <a:schemeClr val="accent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ECFC9E7F-7E71-F2ED-23B4-436D91F7762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9C419FE7-E25D-47A2-A983-E55DAB5FC821}" type="slidenum">
              <a:rPr lang="en-US" altLang="en-US" sz="1400"/>
              <a:pPr>
                <a:spcBef>
                  <a:spcPct val="0"/>
                </a:spcBef>
                <a:buFontTx/>
                <a:buNone/>
              </a:pPr>
              <a:t>12</a:t>
            </a:fld>
            <a:endParaRPr lang="en-US" altLang="en-US" sz="1400"/>
          </a:p>
        </p:txBody>
      </p:sp>
      <p:sp>
        <p:nvSpPr>
          <p:cNvPr id="14339" name="Rectangle 2">
            <a:extLst>
              <a:ext uri="{FF2B5EF4-FFF2-40B4-BE49-F238E27FC236}">
                <a16:creationId xmlns:a16="http://schemas.microsoft.com/office/drawing/2014/main" id="{A1C700D8-D1F5-FDB9-F80F-EA44F8DE7601}"/>
              </a:ext>
            </a:extLst>
          </p:cNvPr>
          <p:cNvSpPr>
            <a:spLocks noGrp="1" noChangeArrowheads="1"/>
          </p:cNvSpPr>
          <p:nvPr>
            <p:ph type="title"/>
          </p:nvPr>
        </p:nvSpPr>
        <p:spPr>
          <a:xfrm>
            <a:off x="609600" y="76200"/>
            <a:ext cx="7772400" cy="838200"/>
          </a:xfrm>
        </p:spPr>
        <p:txBody>
          <a:bodyPr/>
          <a:lstStyle/>
          <a:p>
            <a:pPr eaLnBrk="1" hangingPunct="1"/>
            <a:r>
              <a:rPr lang="en-US" altLang="en-US" sz="3600" b="1" u="sng"/>
              <a:t>EYEWASH/SHOWER </a:t>
            </a:r>
          </a:p>
        </p:txBody>
      </p:sp>
      <p:sp>
        <p:nvSpPr>
          <p:cNvPr id="14340" name="Rectangle 5">
            <a:extLst>
              <a:ext uri="{FF2B5EF4-FFF2-40B4-BE49-F238E27FC236}">
                <a16:creationId xmlns:a16="http://schemas.microsoft.com/office/drawing/2014/main" id="{7BC59741-201B-A184-B9D2-824843508E84}"/>
              </a:ext>
            </a:extLst>
          </p:cNvPr>
          <p:cNvSpPr>
            <a:spLocks noChangeArrowheads="1"/>
          </p:cNvSpPr>
          <p:nvPr/>
        </p:nvSpPr>
        <p:spPr bwMode="auto">
          <a:xfrm>
            <a:off x="2438400" y="31194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4341" name="Rectangle 3">
            <a:extLst>
              <a:ext uri="{FF2B5EF4-FFF2-40B4-BE49-F238E27FC236}">
                <a16:creationId xmlns:a16="http://schemas.microsoft.com/office/drawing/2014/main" id="{981E2B09-C041-76C4-B492-840F068E5E96}"/>
              </a:ext>
            </a:extLst>
          </p:cNvPr>
          <p:cNvSpPr>
            <a:spLocks noGrp="1" noChangeArrowheads="1"/>
          </p:cNvSpPr>
          <p:nvPr>
            <p:ph type="body" idx="1"/>
          </p:nvPr>
        </p:nvSpPr>
        <p:spPr>
          <a:xfrm>
            <a:off x="762000" y="1219200"/>
            <a:ext cx="7696200" cy="4953000"/>
          </a:xfrm>
        </p:spPr>
        <p:txBody>
          <a:bodyPr/>
          <a:lstStyle/>
          <a:p>
            <a:pPr eaLnBrk="1" hangingPunct="1">
              <a:lnSpc>
                <a:spcPct val="90000"/>
              </a:lnSpc>
              <a:spcBef>
                <a:spcPct val="40000"/>
              </a:spcBef>
            </a:pPr>
            <a:r>
              <a:rPr lang="en-US" altLang="en-US">
                <a:solidFill>
                  <a:schemeClr val="accent2"/>
                </a:solidFill>
              </a:rPr>
              <a:t>In accordance with SDSs.</a:t>
            </a:r>
          </a:p>
          <a:p>
            <a:pPr eaLnBrk="1" hangingPunct="1">
              <a:lnSpc>
                <a:spcPct val="90000"/>
              </a:lnSpc>
              <a:spcBef>
                <a:spcPct val="40000"/>
              </a:spcBef>
            </a:pPr>
            <a:r>
              <a:rPr lang="en-US" altLang="en-US">
                <a:solidFill>
                  <a:schemeClr val="accent2"/>
                </a:solidFill>
              </a:rPr>
              <a:t>Required for any environment that exposes workers to HM/HW</a:t>
            </a:r>
          </a:p>
          <a:p>
            <a:pPr lvl="1" algn="just" eaLnBrk="1" hangingPunct="1">
              <a:lnSpc>
                <a:spcPct val="90000"/>
              </a:lnSpc>
              <a:spcBef>
                <a:spcPct val="40000"/>
              </a:spcBef>
            </a:pPr>
            <a:r>
              <a:rPr lang="en-US" altLang="en-US">
                <a:solidFill>
                  <a:schemeClr val="accent2"/>
                </a:solidFill>
              </a:rPr>
              <a:t>Waste Accumulation Sites</a:t>
            </a:r>
          </a:p>
          <a:p>
            <a:pPr lvl="1" eaLnBrk="1" hangingPunct="1">
              <a:lnSpc>
                <a:spcPct val="90000"/>
              </a:lnSpc>
              <a:spcBef>
                <a:spcPct val="40000"/>
              </a:spcBef>
            </a:pPr>
            <a:r>
              <a:rPr lang="en-US" altLang="en-US">
                <a:solidFill>
                  <a:schemeClr val="accent2"/>
                </a:solidFill>
              </a:rPr>
              <a:t>Work areas where acids or bases are handled</a:t>
            </a:r>
          </a:p>
          <a:p>
            <a:pPr eaLnBrk="1" hangingPunct="1">
              <a:lnSpc>
                <a:spcPct val="90000"/>
              </a:lnSpc>
              <a:spcBef>
                <a:spcPct val="40000"/>
              </a:spcBef>
            </a:pPr>
            <a:r>
              <a:rPr lang="en-US" altLang="en-US">
                <a:solidFill>
                  <a:schemeClr val="accent2"/>
                </a:solidFill>
              </a:rPr>
              <a:t>“Immediately” available or within 10 seconds  of walking.</a:t>
            </a:r>
          </a:p>
          <a:p>
            <a:pPr eaLnBrk="1" hangingPunct="1">
              <a:lnSpc>
                <a:spcPct val="90000"/>
              </a:lnSpc>
              <a:spcBef>
                <a:spcPct val="40000"/>
              </a:spcBef>
            </a:pPr>
            <a:r>
              <a:rPr lang="en-US" altLang="en-US">
                <a:solidFill>
                  <a:schemeClr val="accent2"/>
                </a:solidFill>
              </a:rPr>
              <a:t>Must flush eyes/skin for at least fifteen minutes. </a:t>
            </a:r>
          </a:p>
          <a:p>
            <a:pPr eaLnBrk="1" hangingPunct="1">
              <a:lnSpc>
                <a:spcPct val="90000"/>
              </a:lnSpc>
              <a:spcBef>
                <a:spcPct val="40000"/>
              </a:spcBef>
            </a:pPr>
            <a:r>
              <a:rPr lang="en-US" altLang="en-US">
                <a:solidFill>
                  <a:schemeClr val="accent2"/>
                </a:solidFill>
              </a:rPr>
              <a:t>Contact Station Safety for assistance.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3FDD326-2AED-A350-F628-ECDEE39533E8}"/>
              </a:ext>
            </a:extLst>
          </p:cNvPr>
          <p:cNvSpPr>
            <a:spLocks noGrp="1"/>
          </p:cNvSpPr>
          <p:nvPr>
            <p:ph type="title"/>
          </p:nvPr>
        </p:nvSpPr>
        <p:spPr/>
        <p:txBody>
          <a:bodyPr/>
          <a:lstStyle/>
          <a:p>
            <a:r>
              <a:rPr lang="en-US" altLang="en-US" sz="3600" b="1" u="sng"/>
              <a:t>DECONTAMINATION</a:t>
            </a:r>
          </a:p>
        </p:txBody>
      </p:sp>
      <p:sp>
        <p:nvSpPr>
          <p:cNvPr id="15363" name="Content Placeholder 2">
            <a:extLst>
              <a:ext uri="{FF2B5EF4-FFF2-40B4-BE49-F238E27FC236}">
                <a16:creationId xmlns:a16="http://schemas.microsoft.com/office/drawing/2014/main" id="{B02695D5-71D7-5956-06D6-100BE28F67A3}"/>
              </a:ext>
            </a:extLst>
          </p:cNvPr>
          <p:cNvSpPr>
            <a:spLocks noGrp="1"/>
          </p:cNvSpPr>
          <p:nvPr>
            <p:ph idx="1"/>
          </p:nvPr>
        </p:nvSpPr>
        <p:spPr/>
        <p:txBody>
          <a:bodyPr/>
          <a:lstStyle/>
          <a:p>
            <a:r>
              <a:rPr lang="en-US" altLang="en-US">
                <a:solidFill>
                  <a:schemeClr val="accent2"/>
                </a:solidFill>
              </a:rPr>
              <a:t>Decontaminate spill clean up tools after use.  (May be as simple as water rinsing).</a:t>
            </a:r>
          </a:p>
          <a:p>
            <a:r>
              <a:rPr lang="en-US" altLang="en-US">
                <a:solidFill>
                  <a:schemeClr val="accent2"/>
                </a:solidFill>
              </a:rPr>
              <a:t>Decontaminate self after HM/HW use or spill cleanup.  See SDS for recommended solvents, procedures, etc.</a:t>
            </a:r>
          </a:p>
          <a:p>
            <a:r>
              <a:rPr lang="en-US" altLang="en-US">
                <a:solidFill>
                  <a:schemeClr val="accent2"/>
                </a:solidFill>
              </a:rPr>
              <a:t>Dispose of used materials as appropriate, or store for reuse. </a:t>
            </a:r>
          </a:p>
        </p:txBody>
      </p:sp>
      <p:sp>
        <p:nvSpPr>
          <p:cNvPr id="15364" name="Slide Number Placeholder 3">
            <a:extLst>
              <a:ext uri="{FF2B5EF4-FFF2-40B4-BE49-F238E27FC236}">
                <a16:creationId xmlns:a16="http://schemas.microsoft.com/office/drawing/2014/main" id="{51D91D9D-9765-5AE4-A8C8-16E83399217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5A38E121-A191-431D-B5E6-FC0823C2C10F}" type="slidenum">
              <a:rPr lang="en-US" altLang="en-US" sz="1400"/>
              <a:pPr>
                <a:spcBef>
                  <a:spcPct val="0"/>
                </a:spcBef>
                <a:buFontTx/>
                <a:buNone/>
              </a:pPr>
              <a:t>13</a:t>
            </a:fld>
            <a:endParaRPr lang="en-US" altLang="en-US" sz="1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7A0B5581-D0E2-6C7E-1907-C3F4ABFA34E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6EA51784-CA64-415F-A5BA-09192DFE1631}" type="slidenum">
              <a:rPr lang="en-US" altLang="en-US" sz="1400"/>
              <a:pPr>
                <a:spcBef>
                  <a:spcPct val="0"/>
                </a:spcBef>
                <a:buFontTx/>
                <a:buNone/>
              </a:pPr>
              <a:t>14</a:t>
            </a:fld>
            <a:endParaRPr lang="en-US" altLang="en-US" sz="1400"/>
          </a:p>
        </p:txBody>
      </p:sp>
      <p:sp>
        <p:nvSpPr>
          <p:cNvPr id="16387" name="Rectangle 2">
            <a:extLst>
              <a:ext uri="{FF2B5EF4-FFF2-40B4-BE49-F238E27FC236}">
                <a16:creationId xmlns:a16="http://schemas.microsoft.com/office/drawing/2014/main" id="{4DB36A96-0ECB-E2BE-C8E9-E0244AACF448}"/>
              </a:ext>
            </a:extLst>
          </p:cNvPr>
          <p:cNvSpPr>
            <a:spLocks noGrp="1" noChangeArrowheads="1"/>
          </p:cNvSpPr>
          <p:nvPr>
            <p:ph type="title"/>
          </p:nvPr>
        </p:nvSpPr>
        <p:spPr>
          <a:xfrm>
            <a:off x="1295400" y="76200"/>
            <a:ext cx="7239000" cy="1295400"/>
          </a:xfrm>
        </p:spPr>
        <p:txBody>
          <a:bodyPr/>
          <a:lstStyle/>
          <a:p>
            <a:pPr eaLnBrk="1" hangingPunct="1"/>
            <a:r>
              <a:rPr lang="en-US" altLang="en-US" sz="3600" b="1" u="sng"/>
              <a:t>PERSONAL PROTECTIVE</a:t>
            </a:r>
            <a:br>
              <a:rPr lang="en-US" altLang="en-US" sz="3600" b="1" u="sng"/>
            </a:br>
            <a:r>
              <a:rPr lang="en-US" altLang="en-US" sz="3600" b="1" u="sng"/>
              <a:t> EQUIPMENT (PPE)</a:t>
            </a:r>
            <a:r>
              <a:rPr lang="en-US" altLang="en-US" sz="3600" b="1"/>
              <a:t> </a:t>
            </a:r>
            <a:r>
              <a:rPr lang="en-US" altLang="en-US" sz="2000" b="1"/>
              <a:t>(1 of 3)</a:t>
            </a:r>
            <a:endParaRPr lang="en-US" altLang="en-US" sz="2000" b="1" u="sng"/>
          </a:p>
        </p:txBody>
      </p:sp>
      <p:sp>
        <p:nvSpPr>
          <p:cNvPr id="16388" name="Rectangle 3">
            <a:extLst>
              <a:ext uri="{FF2B5EF4-FFF2-40B4-BE49-F238E27FC236}">
                <a16:creationId xmlns:a16="http://schemas.microsoft.com/office/drawing/2014/main" id="{689BDEAE-B2E8-85C5-2BC5-9A1B2F348465}"/>
              </a:ext>
            </a:extLst>
          </p:cNvPr>
          <p:cNvSpPr>
            <a:spLocks noGrp="1" noChangeArrowheads="1"/>
          </p:cNvSpPr>
          <p:nvPr>
            <p:ph type="body" idx="1"/>
          </p:nvPr>
        </p:nvSpPr>
        <p:spPr>
          <a:xfrm>
            <a:off x="685800" y="1524000"/>
            <a:ext cx="8001000" cy="4876800"/>
          </a:xfrm>
        </p:spPr>
        <p:txBody>
          <a:bodyPr/>
          <a:lstStyle/>
          <a:p>
            <a:pPr eaLnBrk="1" hangingPunct="1"/>
            <a:r>
              <a:rPr lang="en-US" altLang="en-US" b="1" u="sng">
                <a:solidFill>
                  <a:schemeClr val="accent2"/>
                </a:solidFill>
              </a:rPr>
              <a:t>Gloves</a:t>
            </a:r>
            <a:r>
              <a:rPr lang="en-US" altLang="en-US">
                <a:solidFill>
                  <a:schemeClr val="accent2"/>
                </a:solidFill>
              </a:rPr>
              <a:t>: Choose the right glove when handling hazardous chemicals (see SDS)</a:t>
            </a:r>
          </a:p>
          <a:p>
            <a:pPr lvl="1" eaLnBrk="1" hangingPunct="1"/>
            <a:r>
              <a:rPr lang="en-US" altLang="en-US">
                <a:solidFill>
                  <a:schemeClr val="accent2"/>
                </a:solidFill>
              </a:rPr>
              <a:t>Butyl Rubber, Nitrile, Latex, Viton, etc.</a:t>
            </a:r>
          </a:p>
          <a:p>
            <a:pPr lvl="1" eaLnBrk="1" hangingPunct="1"/>
            <a:r>
              <a:rPr lang="en-US" altLang="en-US">
                <a:solidFill>
                  <a:schemeClr val="accent2"/>
                </a:solidFill>
              </a:rPr>
              <a:t>Disposal or Re-usable.</a:t>
            </a:r>
          </a:p>
          <a:p>
            <a:pPr eaLnBrk="1" hangingPunct="1">
              <a:spcBef>
                <a:spcPct val="50000"/>
              </a:spcBef>
            </a:pPr>
            <a:r>
              <a:rPr lang="en-US" altLang="en-US" b="1" u="sng">
                <a:solidFill>
                  <a:schemeClr val="accent2"/>
                </a:solidFill>
              </a:rPr>
              <a:t>Eye Protection</a:t>
            </a:r>
            <a:r>
              <a:rPr lang="en-US" altLang="en-US">
                <a:solidFill>
                  <a:schemeClr val="accent2"/>
                </a:solidFill>
              </a:rPr>
              <a:t>: In case of splash hazards, dust/dirt, flying objects</a:t>
            </a:r>
          </a:p>
          <a:p>
            <a:pPr lvl="1" eaLnBrk="1" hangingPunct="1"/>
            <a:r>
              <a:rPr lang="en-US" altLang="en-US">
                <a:solidFill>
                  <a:schemeClr val="accent2"/>
                </a:solidFill>
              </a:rPr>
              <a:t>Goggles</a:t>
            </a:r>
          </a:p>
          <a:p>
            <a:pPr lvl="1" eaLnBrk="1" hangingPunct="1"/>
            <a:r>
              <a:rPr lang="en-US" altLang="en-US">
                <a:solidFill>
                  <a:schemeClr val="accent2"/>
                </a:solidFill>
              </a:rPr>
              <a:t>Safety Glasses</a:t>
            </a:r>
          </a:p>
          <a:p>
            <a:pPr lvl="1" eaLnBrk="1" hangingPunct="1"/>
            <a:r>
              <a:rPr lang="en-US" altLang="en-US">
                <a:solidFill>
                  <a:schemeClr val="accent2"/>
                </a:solidFill>
              </a:rPr>
              <a:t>Face Shield (worn w/goggles or safety glasses)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1350C6C1-00BD-7C91-C6DB-914E36186F1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6E964A9A-2891-498F-8227-77D74329D9E7}" type="slidenum">
              <a:rPr lang="en-US" altLang="en-US" sz="1400"/>
              <a:pPr>
                <a:spcBef>
                  <a:spcPct val="0"/>
                </a:spcBef>
                <a:buFontTx/>
                <a:buNone/>
              </a:pPr>
              <a:t>15</a:t>
            </a:fld>
            <a:endParaRPr lang="en-US" altLang="en-US" sz="1400"/>
          </a:p>
        </p:txBody>
      </p:sp>
      <p:pic>
        <p:nvPicPr>
          <p:cNvPr id="17411" name="Picture 4" descr="1574C">
            <a:extLst>
              <a:ext uri="{FF2B5EF4-FFF2-40B4-BE49-F238E27FC236}">
                <a16:creationId xmlns:a16="http://schemas.microsoft.com/office/drawing/2014/main" id="{F3C23F41-9165-61B6-0972-322E794A8D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2688" y="0"/>
            <a:ext cx="1611312" cy="247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2">
            <a:extLst>
              <a:ext uri="{FF2B5EF4-FFF2-40B4-BE49-F238E27FC236}">
                <a16:creationId xmlns:a16="http://schemas.microsoft.com/office/drawing/2014/main" id="{C6BDC319-7D85-0692-02C2-6955D15B2F58}"/>
              </a:ext>
            </a:extLst>
          </p:cNvPr>
          <p:cNvSpPr>
            <a:spLocks noGrp="1" noChangeArrowheads="1"/>
          </p:cNvSpPr>
          <p:nvPr>
            <p:ph type="title"/>
          </p:nvPr>
        </p:nvSpPr>
        <p:spPr>
          <a:xfrm>
            <a:off x="685800" y="76200"/>
            <a:ext cx="7772400" cy="838200"/>
          </a:xfrm>
        </p:spPr>
        <p:txBody>
          <a:bodyPr/>
          <a:lstStyle/>
          <a:p>
            <a:pPr eaLnBrk="1" hangingPunct="1"/>
            <a:r>
              <a:rPr lang="en-US" altLang="en-US"/>
              <a:t>     </a:t>
            </a:r>
            <a:r>
              <a:rPr lang="en-US" altLang="en-US" sz="3600" b="1" u="sng"/>
              <a:t>PPE</a:t>
            </a:r>
            <a:r>
              <a:rPr lang="en-US" altLang="en-US"/>
              <a:t> </a:t>
            </a:r>
            <a:r>
              <a:rPr lang="en-US" altLang="en-US" sz="2000" b="1"/>
              <a:t>(2 of 3)</a:t>
            </a:r>
            <a:endParaRPr lang="en-US" altLang="en-US" b="1"/>
          </a:p>
        </p:txBody>
      </p:sp>
      <p:sp>
        <p:nvSpPr>
          <p:cNvPr id="17413" name="Rectangle 3">
            <a:extLst>
              <a:ext uri="{FF2B5EF4-FFF2-40B4-BE49-F238E27FC236}">
                <a16:creationId xmlns:a16="http://schemas.microsoft.com/office/drawing/2014/main" id="{F1F453AF-FA5F-321D-D78D-325F4BB74B00}"/>
              </a:ext>
            </a:extLst>
          </p:cNvPr>
          <p:cNvSpPr>
            <a:spLocks noGrp="1" noChangeArrowheads="1"/>
          </p:cNvSpPr>
          <p:nvPr>
            <p:ph type="body" idx="1"/>
          </p:nvPr>
        </p:nvSpPr>
        <p:spPr>
          <a:xfrm>
            <a:off x="609600" y="1066800"/>
            <a:ext cx="7772400" cy="4724400"/>
          </a:xfrm>
        </p:spPr>
        <p:txBody>
          <a:bodyPr/>
          <a:lstStyle/>
          <a:p>
            <a:pPr eaLnBrk="1" hangingPunct="1">
              <a:spcBef>
                <a:spcPct val="50000"/>
              </a:spcBef>
            </a:pPr>
            <a:r>
              <a:rPr lang="en-US" altLang="en-US" sz="2800" b="1" u="sng">
                <a:solidFill>
                  <a:schemeClr val="accent2"/>
                </a:solidFill>
              </a:rPr>
              <a:t>Aprons</a:t>
            </a:r>
            <a:r>
              <a:rPr lang="en-US" altLang="en-US" sz="2800">
                <a:solidFill>
                  <a:schemeClr val="accent2"/>
                </a:solidFill>
              </a:rPr>
              <a:t>: Provides nominal body protection.</a:t>
            </a:r>
          </a:p>
          <a:p>
            <a:pPr lvl="1" eaLnBrk="1" hangingPunct="1">
              <a:spcBef>
                <a:spcPct val="50000"/>
              </a:spcBef>
            </a:pPr>
            <a:r>
              <a:rPr lang="en-US" altLang="en-US" sz="2400">
                <a:solidFill>
                  <a:schemeClr val="accent2"/>
                </a:solidFill>
              </a:rPr>
              <a:t>Butyl Rubber, Nitrile, or Plastic</a:t>
            </a:r>
          </a:p>
          <a:p>
            <a:pPr eaLnBrk="1" hangingPunct="1">
              <a:spcBef>
                <a:spcPct val="50000"/>
              </a:spcBef>
            </a:pPr>
            <a:r>
              <a:rPr lang="en-US" altLang="en-US" sz="2800" b="1" u="sng">
                <a:solidFill>
                  <a:schemeClr val="accent2"/>
                </a:solidFill>
              </a:rPr>
              <a:t>Tyvek™ Coveralls</a:t>
            </a:r>
            <a:r>
              <a:rPr lang="en-US" altLang="en-US" sz="2800">
                <a:solidFill>
                  <a:schemeClr val="accent2"/>
                </a:solidFill>
              </a:rPr>
              <a:t>: Increased body protection.</a:t>
            </a:r>
          </a:p>
          <a:p>
            <a:pPr lvl="1" eaLnBrk="1" hangingPunct="1">
              <a:spcBef>
                <a:spcPct val="50000"/>
              </a:spcBef>
            </a:pPr>
            <a:r>
              <a:rPr lang="en-US" altLang="en-US" sz="2400" u="sng">
                <a:solidFill>
                  <a:schemeClr val="accent2"/>
                </a:solidFill>
              </a:rPr>
              <a:t>Non-coated</a:t>
            </a:r>
            <a:r>
              <a:rPr lang="en-US" altLang="en-US" sz="2400">
                <a:solidFill>
                  <a:schemeClr val="accent2"/>
                </a:solidFill>
              </a:rPr>
              <a:t>: for dusts and particulates </a:t>
            </a:r>
          </a:p>
          <a:p>
            <a:pPr lvl="1" eaLnBrk="1" hangingPunct="1">
              <a:spcBef>
                <a:spcPct val="50000"/>
              </a:spcBef>
            </a:pPr>
            <a:r>
              <a:rPr lang="en-US" altLang="en-US" sz="2400" u="sng">
                <a:solidFill>
                  <a:schemeClr val="accent2"/>
                </a:solidFill>
              </a:rPr>
              <a:t>Coated</a:t>
            </a:r>
            <a:r>
              <a:rPr lang="en-US" altLang="en-US" sz="2400">
                <a:solidFill>
                  <a:schemeClr val="accent2"/>
                </a:solidFill>
              </a:rPr>
              <a:t>: for sprays, mists, droplets, and light splashes </a:t>
            </a:r>
          </a:p>
          <a:p>
            <a:pPr eaLnBrk="1" hangingPunct="1">
              <a:spcBef>
                <a:spcPct val="50000"/>
              </a:spcBef>
            </a:pPr>
            <a:r>
              <a:rPr lang="en-US" altLang="en-US" sz="2800" b="1" u="sng">
                <a:solidFill>
                  <a:schemeClr val="accent2"/>
                </a:solidFill>
              </a:rPr>
              <a:t>Safety Boots</a:t>
            </a:r>
            <a:r>
              <a:rPr lang="en-US" altLang="en-US" sz="2800">
                <a:solidFill>
                  <a:schemeClr val="accent2"/>
                </a:solidFill>
              </a:rPr>
              <a:t>: Steel-toed foot protection.</a:t>
            </a:r>
          </a:p>
          <a:p>
            <a:pPr eaLnBrk="1" hangingPunct="1">
              <a:spcBef>
                <a:spcPct val="50000"/>
              </a:spcBef>
            </a:pPr>
            <a:r>
              <a:rPr lang="en-US" altLang="en-US" sz="2800" b="1" u="sng">
                <a:solidFill>
                  <a:schemeClr val="accent2"/>
                </a:solidFill>
              </a:rPr>
              <a:t>Chemical Over-Boots</a:t>
            </a:r>
            <a:r>
              <a:rPr lang="en-US" altLang="en-US" sz="2800">
                <a:solidFill>
                  <a:schemeClr val="accent2"/>
                </a:solidFill>
              </a:rPr>
              <a:t>: Non-absorbent polyester for chemical splash protection.</a:t>
            </a:r>
          </a:p>
        </p:txBody>
      </p:sp>
      <p:sp>
        <p:nvSpPr>
          <p:cNvPr id="17414" name="Rectangle 5">
            <a:extLst>
              <a:ext uri="{FF2B5EF4-FFF2-40B4-BE49-F238E27FC236}">
                <a16:creationId xmlns:a16="http://schemas.microsoft.com/office/drawing/2014/main" id="{21BDFE5C-EC5E-74C2-439B-ECA6553D0F69}"/>
              </a:ext>
            </a:extLst>
          </p:cNvPr>
          <p:cNvSpPr>
            <a:spLocks noChangeArrowheads="1"/>
          </p:cNvSpPr>
          <p:nvPr/>
        </p:nvSpPr>
        <p:spPr bwMode="auto">
          <a:xfrm>
            <a:off x="4138613" y="27622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722A15B6-B711-DEB4-CA54-D877A76E4C0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A2BFF643-435B-44BF-A8DE-EC9F38B0EB3D}" type="slidenum">
              <a:rPr lang="en-US" altLang="en-US" sz="1400"/>
              <a:pPr>
                <a:spcBef>
                  <a:spcPct val="0"/>
                </a:spcBef>
                <a:buFontTx/>
                <a:buNone/>
              </a:pPr>
              <a:t>16</a:t>
            </a:fld>
            <a:endParaRPr lang="en-US" altLang="en-US" sz="1400"/>
          </a:p>
        </p:txBody>
      </p:sp>
      <p:pic>
        <p:nvPicPr>
          <p:cNvPr id="18435" name="Picture 4" descr="APRONMAN">
            <a:extLst>
              <a:ext uri="{FF2B5EF4-FFF2-40B4-BE49-F238E27FC236}">
                <a16:creationId xmlns:a16="http://schemas.microsoft.com/office/drawing/2014/main" id="{E95F4966-40B3-AE08-10F4-6EB05DD4D7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V="1">
            <a:off x="7010400" y="2819400"/>
            <a:ext cx="1395413" cy="380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Rectangle 2">
            <a:extLst>
              <a:ext uri="{FF2B5EF4-FFF2-40B4-BE49-F238E27FC236}">
                <a16:creationId xmlns:a16="http://schemas.microsoft.com/office/drawing/2014/main" id="{1E0257D1-B931-4AD8-3D33-F12348BF00A5}"/>
              </a:ext>
            </a:extLst>
          </p:cNvPr>
          <p:cNvSpPr>
            <a:spLocks noGrp="1" noChangeArrowheads="1"/>
          </p:cNvSpPr>
          <p:nvPr>
            <p:ph type="title"/>
          </p:nvPr>
        </p:nvSpPr>
        <p:spPr>
          <a:xfrm>
            <a:off x="990600" y="76200"/>
            <a:ext cx="7772400" cy="838200"/>
          </a:xfrm>
        </p:spPr>
        <p:txBody>
          <a:bodyPr/>
          <a:lstStyle/>
          <a:p>
            <a:pPr eaLnBrk="1" hangingPunct="1"/>
            <a:r>
              <a:rPr lang="en-US" altLang="en-US" sz="3600" b="1" u="sng"/>
              <a:t>PPE</a:t>
            </a:r>
            <a:r>
              <a:rPr lang="en-US" altLang="en-US" sz="4000" b="1"/>
              <a:t> </a:t>
            </a:r>
            <a:r>
              <a:rPr lang="en-US" altLang="en-US" sz="2400" b="1"/>
              <a:t>(3 of 3)</a:t>
            </a:r>
          </a:p>
        </p:txBody>
      </p:sp>
      <p:sp>
        <p:nvSpPr>
          <p:cNvPr id="18437" name="Rectangle 3">
            <a:extLst>
              <a:ext uri="{FF2B5EF4-FFF2-40B4-BE49-F238E27FC236}">
                <a16:creationId xmlns:a16="http://schemas.microsoft.com/office/drawing/2014/main" id="{7C63F3AA-FA81-84CE-36B9-3F660AF111C4}"/>
              </a:ext>
            </a:extLst>
          </p:cNvPr>
          <p:cNvSpPr>
            <a:spLocks noGrp="1" noChangeArrowheads="1"/>
          </p:cNvSpPr>
          <p:nvPr>
            <p:ph type="body" idx="1"/>
          </p:nvPr>
        </p:nvSpPr>
        <p:spPr>
          <a:xfrm>
            <a:off x="685800" y="1219200"/>
            <a:ext cx="7239000" cy="3581400"/>
          </a:xfrm>
        </p:spPr>
        <p:txBody>
          <a:bodyPr/>
          <a:lstStyle/>
          <a:p>
            <a:pPr eaLnBrk="1" hangingPunct="1">
              <a:lnSpc>
                <a:spcPct val="90000"/>
              </a:lnSpc>
              <a:spcBef>
                <a:spcPct val="40000"/>
              </a:spcBef>
            </a:pPr>
            <a:r>
              <a:rPr lang="en-US" altLang="en-US">
                <a:solidFill>
                  <a:schemeClr val="accent2"/>
                </a:solidFill>
              </a:rPr>
              <a:t>Select the correct PPE when working with HM/HW and cleaning up spills.</a:t>
            </a:r>
          </a:p>
          <a:p>
            <a:pPr eaLnBrk="1" hangingPunct="1">
              <a:lnSpc>
                <a:spcPct val="90000"/>
              </a:lnSpc>
              <a:spcBef>
                <a:spcPct val="40000"/>
              </a:spcBef>
            </a:pPr>
            <a:r>
              <a:rPr lang="en-US" altLang="en-US">
                <a:solidFill>
                  <a:schemeClr val="accent2"/>
                </a:solidFill>
              </a:rPr>
              <a:t>Maintain PPE in good working condition by cleaning it after use and storing it properly between uses.</a:t>
            </a:r>
          </a:p>
          <a:p>
            <a:pPr eaLnBrk="1" hangingPunct="1">
              <a:lnSpc>
                <a:spcPct val="90000"/>
              </a:lnSpc>
              <a:spcBef>
                <a:spcPct val="40000"/>
              </a:spcBef>
            </a:pPr>
            <a:r>
              <a:rPr lang="en-US" altLang="en-US">
                <a:solidFill>
                  <a:schemeClr val="accent2"/>
                </a:solidFill>
              </a:rPr>
              <a:t>Discard and replace degraded and unserviceable PPE. </a:t>
            </a:r>
          </a:p>
        </p:txBody>
      </p:sp>
      <p:sp>
        <p:nvSpPr>
          <p:cNvPr id="18438" name="Rectangle 5">
            <a:extLst>
              <a:ext uri="{FF2B5EF4-FFF2-40B4-BE49-F238E27FC236}">
                <a16:creationId xmlns:a16="http://schemas.microsoft.com/office/drawing/2014/main" id="{C7563653-F4B7-D391-855C-EF7C025D3AA0}"/>
              </a:ext>
            </a:extLst>
          </p:cNvPr>
          <p:cNvSpPr>
            <a:spLocks noChangeArrowheads="1"/>
          </p:cNvSpPr>
          <p:nvPr/>
        </p:nvSpPr>
        <p:spPr bwMode="auto">
          <a:xfrm>
            <a:off x="4295775" y="2676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8439" name="Rectangle 7">
            <a:extLst>
              <a:ext uri="{FF2B5EF4-FFF2-40B4-BE49-F238E27FC236}">
                <a16:creationId xmlns:a16="http://schemas.microsoft.com/office/drawing/2014/main" id="{E8F73218-45D1-1286-FBF1-8A120F167EF1}"/>
              </a:ext>
            </a:extLst>
          </p:cNvPr>
          <p:cNvSpPr>
            <a:spLocks noChangeArrowheads="1"/>
          </p:cNvSpPr>
          <p:nvPr/>
        </p:nvSpPr>
        <p:spPr bwMode="auto">
          <a:xfrm>
            <a:off x="3424238" y="2824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pic>
        <p:nvPicPr>
          <p:cNvPr id="18440" name="Picture 6" descr="http://static0.arttoday.com/thm/thm3/CL/gc4/gcorp3/gcorp3/m0613.thm.gif">
            <a:extLst>
              <a:ext uri="{FF2B5EF4-FFF2-40B4-BE49-F238E27FC236}">
                <a16:creationId xmlns:a16="http://schemas.microsoft.com/office/drawing/2014/main" id="{341A5CEF-C41A-3086-3EC6-31961D64FCA4}"/>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971800" y="5211763"/>
            <a:ext cx="3124200" cy="164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8E3D0E5A-EC46-6D83-500C-FDEC493574E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2A8CCE02-5C26-4530-A3EF-58B5F94B8EE1}" type="slidenum">
              <a:rPr lang="en-US" altLang="en-US" sz="1400"/>
              <a:pPr>
                <a:spcBef>
                  <a:spcPct val="0"/>
                </a:spcBef>
                <a:buFontTx/>
                <a:buNone/>
              </a:pPr>
              <a:t>17</a:t>
            </a:fld>
            <a:endParaRPr lang="en-US" altLang="en-US" sz="1400"/>
          </a:p>
        </p:txBody>
      </p:sp>
      <p:sp>
        <p:nvSpPr>
          <p:cNvPr id="19459" name="Rectangle 2">
            <a:extLst>
              <a:ext uri="{FF2B5EF4-FFF2-40B4-BE49-F238E27FC236}">
                <a16:creationId xmlns:a16="http://schemas.microsoft.com/office/drawing/2014/main" id="{4D066E37-97BD-76A4-D06A-B893DA433A8B}"/>
              </a:ext>
            </a:extLst>
          </p:cNvPr>
          <p:cNvSpPr>
            <a:spLocks noGrp="1" noChangeArrowheads="1"/>
          </p:cNvSpPr>
          <p:nvPr>
            <p:ph type="title"/>
          </p:nvPr>
        </p:nvSpPr>
        <p:spPr>
          <a:xfrm>
            <a:off x="609600" y="76200"/>
            <a:ext cx="7772400" cy="838200"/>
          </a:xfrm>
        </p:spPr>
        <p:txBody>
          <a:bodyPr/>
          <a:lstStyle/>
          <a:p>
            <a:pPr eaLnBrk="1" hangingPunct="1"/>
            <a:r>
              <a:rPr lang="en-US" altLang="en-US" sz="3600" b="1" u="sng"/>
              <a:t>DEMONSTRATION</a:t>
            </a:r>
          </a:p>
        </p:txBody>
      </p:sp>
      <p:sp>
        <p:nvSpPr>
          <p:cNvPr id="19460" name="Rectangle 3">
            <a:extLst>
              <a:ext uri="{FF2B5EF4-FFF2-40B4-BE49-F238E27FC236}">
                <a16:creationId xmlns:a16="http://schemas.microsoft.com/office/drawing/2014/main" id="{DE2CC64B-0839-137A-90F4-ADE6BC7D5B45}"/>
              </a:ext>
            </a:extLst>
          </p:cNvPr>
          <p:cNvSpPr>
            <a:spLocks noGrp="1" noChangeArrowheads="1"/>
          </p:cNvSpPr>
          <p:nvPr>
            <p:ph type="body" idx="1"/>
          </p:nvPr>
        </p:nvSpPr>
        <p:spPr>
          <a:xfrm>
            <a:off x="685800" y="1371600"/>
            <a:ext cx="8153400" cy="3810000"/>
          </a:xfrm>
        </p:spPr>
        <p:txBody>
          <a:bodyPr/>
          <a:lstStyle/>
          <a:p>
            <a:pPr eaLnBrk="1" hangingPunct="1">
              <a:lnSpc>
                <a:spcPct val="90000"/>
              </a:lnSpc>
              <a:spcBef>
                <a:spcPct val="50000"/>
              </a:spcBef>
            </a:pPr>
            <a:r>
              <a:rPr lang="en-US" altLang="en-US" i="1">
                <a:solidFill>
                  <a:schemeClr val="accent2"/>
                </a:solidFill>
              </a:rPr>
              <a:t>Demonstrate donning/doffing the PPE used in the various operations at your unit.</a:t>
            </a:r>
          </a:p>
          <a:p>
            <a:pPr eaLnBrk="1" hangingPunct="1">
              <a:lnSpc>
                <a:spcPct val="90000"/>
              </a:lnSpc>
              <a:spcBef>
                <a:spcPct val="50000"/>
              </a:spcBef>
            </a:pPr>
            <a:r>
              <a:rPr lang="en-US" altLang="en-US" i="1">
                <a:solidFill>
                  <a:schemeClr val="accent2"/>
                </a:solidFill>
              </a:rPr>
              <a:t>Demonstrate PPE and skin decontamination (cleaning) with warm water and a mild detergent. </a:t>
            </a:r>
          </a:p>
          <a:p>
            <a:pPr eaLnBrk="1" hangingPunct="1">
              <a:lnSpc>
                <a:spcPct val="90000"/>
              </a:lnSpc>
              <a:spcBef>
                <a:spcPct val="50000"/>
              </a:spcBef>
            </a:pPr>
            <a:r>
              <a:rPr lang="en-US" altLang="en-US" i="1">
                <a:solidFill>
                  <a:schemeClr val="accent2"/>
                </a:solidFill>
              </a:rPr>
              <a:t>Demonstrate the proper storage of PPE, i.e., respirators, aprons, eye protection, and gloves.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a:extLst>
              <a:ext uri="{FF2B5EF4-FFF2-40B4-BE49-F238E27FC236}">
                <a16:creationId xmlns:a16="http://schemas.microsoft.com/office/drawing/2014/main" id="{E366978A-0D8A-DB9D-D4DF-30AE3FA5746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A6AE20D5-FCF9-4480-BF0F-07735410D561}" type="slidenum">
              <a:rPr lang="en-US" altLang="en-US" sz="1400"/>
              <a:pPr>
                <a:spcBef>
                  <a:spcPct val="0"/>
                </a:spcBef>
                <a:buFontTx/>
                <a:buNone/>
              </a:pPr>
              <a:t>18</a:t>
            </a:fld>
            <a:endParaRPr lang="en-US" altLang="en-US" sz="1400"/>
          </a:p>
        </p:txBody>
      </p:sp>
      <p:sp>
        <p:nvSpPr>
          <p:cNvPr id="20483" name="Rectangle 2">
            <a:extLst>
              <a:ext uri="{FF2B5EF4-FFF2-40B4-BE49-F238E27FC236}">
                <a16:creationId xmlns:a16="http://schemas.microsoft.com/office/drawing/2014/main" id="{FB491143-C92F-114C-D79A-687960B71496}"/>
              </a:ext>
            </a:extLst>
          </p:cNvPr>
          <p:cNvSpPr>
            <a:spLocks noGrp="1" noChangeArrowheads="1"/>
          </p:cNvSpPr>
          <p:nvPr>
            <p:ph type="title"/>
          </p:nvPr>
        </p:nvSpPr>
        <p:spPr>
          <a:xfrm>
            <a:off x="609600" y="76200"/>
            <a:ext cx="7772400" cy="838200"/>
          </a:xfrm>
        </p:spPr>
        <p:txBody>
          <a:bodyPr/>
          <a:lstStyle/>
          <a:p>
            <a:pPr eaLnBrk="1" hangingPunct="1"/>
            <a:r>
              <a:rPr lang="en-US" altLang="en-US" sz="3600" b="1" u="sng"/>
              <a:t>REVIEW</a:t>
            </a:r>
          </a:p>
        </p:txBody>
      </p:sp>
      <p:sp>
        <p:nvSpPr>
          <p:cNvPr id="20484" name="Rectangle 3">
            <a:extLst>
              <a:ext uri="{FF2B5EF4-FFF2-40B4-BE49-F238E27FC236}">
                <a16:creationId xmlns:a16="http://schemas.microsoft.com/office/drawing/2014/main" id="{B56B2A00-DC8D-53CC-F2D8-AC8A66C80BB5}"/>
              </a:ext>
            </a:extLst>
          </p:cNvPr>
          <p:cNvSpPr>
            <a:spLocks noGrp="1" noChangeArrowheads="1"/>
          </p:cNvSpPr>
          <p:nvPr>
            <p:ph type="body" idx="1"/>
          </p:nvPr>
        </p:nvSpPr>
        <p:spPr>
          <a:xfrm>
            <a:off x="762000" y="1219200"/>
            <a:ext cx="7848600" cy="4953000"/>
          </a:xfrm>
        </p:spPr>
        <p:txBody>
          <a:bodyPr/>
          <a:lstStyle/>
          <a:p>
            <a:pPr eaLnBrk="1" hangingPunct="1">
              <a:lnSpc>
                <a:spcPct val="90000"/>
              </a:lnSpc>
              <a:spcBef>
                <a:spcPct val="50000"/>
              </a:spcBef>
            </a:pPr>
            <a:r>
              <a:rPr lang="en-US" altLang="en-US">
                <a:solidFill>
                  <a:schemeClr val="accent2"/>
                </a:solidFill>
              </a:rPr>
              <a:t>Use PPE when working with HM.</a:t>
            </a:r>
          </a:p>
          <a:p>
            <a:pPr eaLnBrk="1" hangingPunct="1">
              <a:lnSpc>
                <a:spcPct val="90000"/>
              </a:lnSpc>
              <a:spcBef>
                <a:spcPct val="50000"/>
              </a:spcBef>
            </a:pPr>
            <a:r>
              <a:rPr lang="en-US" altLang="en-US">
                <a:solidFill>
                  <a:schemeClr val="accent2"/>
                </a:solidFill>
              </a:rPr>
              <a:t>Use care when pouring, spraying, or dispensing HM/HW.</a:t>
            </a:r>
          </a:p>
          <a:p>
            <a:pPr eaLnBrk="1" hangingPunct="1">
              <a:lnSpc>
                <a:spcPct val="90000"/>
              </a:lnSpc>
              <a:spcBef>
                <a:spcPct val="50000"/>
              </a:spcBef>
            </a:pPr>
            <a:r>
              <a:rPr lang="en-US" altLang="en-US">
                <a:solidFill>
                  <a:schemeClr val="accent2"/>
                </a:solidFill>
              </a:rPr>
              <a:t>Keep drip pans, shop towels and absorbent pads adequately stocked and nearby.</a:t>
            </a:r>
          </a:p>
          <a:p>
            <a:pPr eaLnBrk="1" hangingPunct="1">
              <a:lnSpc>
                <a:spcPct val="90000"/>
              </a:lnSpc>
              <a:spcBef>
                <a:spcPct val="50000"/>
              </a:spcBef>
            </a:pPr>
            <a:r>
              <a:rPr lang="en-US" altLang="en-US">
                <a:solidFill>
                  <a:schemeClr val="accent2"/>
                </a:solidFill>
              </a:rPr>
              <a:t>Clean up incidental spills immediately.</a:t>
            </a:r>
          </a:p>
          <a:p>
            <a:pPr eaLnBrk="1" hangingPunct="1">
              <a:lnSpc>
                <a:spcPct val="90000"/>
              </a:lnSpc>
              <a:spcBef>
                <a:spcPct val="50000"/>
              </a:spcBef>
            </a:pPr>
            <a:r>
              <a:rPr lang="en-US" altLang="en-US">
                <a:solidFill>
                  <a:schemeClr val="accent2"/>
                </a:solidFill>
              </a:rPr>
              <a:t>Call 911 in case of emergencies!</a:t>
            </a:r>
          </a:p>
          <a:p>
            <a:pPr eaLnBrk="1" hangingPunct="1">
              <a:lnSpc>
                <a:spcPct val="90000"/>
              </a:lnSpc>
              <a:spcBef>
                <a:spcPct val="50000"/>
              </a:spcBef>
            </a:pPr>
            <a:r>
              <a:rPr lang="en-US" altLang="en-US">
                <a:solidFill>
                  <a:schemeClr val="accent2"/>
                </a:solidFill>
              </a:rPr>
              <a:t>Sign-in on the Training Roster (CERC).</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0FE07DE7-9FC8-C701-9003-DFBB7FABFC9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8173BEA9-CE33-44F8-9672-954E5345B7F6}" type="slidenum">
              <a:rPr lang="en-US" altLang="en-US" sz="1400"/>
              <a:pPr>
                <a:spcBef>
                  <a:spcPct val="0"/>
                </a:spcBef>
                <a:buFontTx/>
                <a:buNone/>
              </a:pPr>
              <a:t>19</a:t>
            </a:fld>
            <a:endParaRPr lang="en-US" altLang="en-US" sz="1400"/>
          </a:p>
        </p:txBody>
      </p:sp>
      <p:sp>
        <p:nvSpPr>
          <p:cNvPr id="21507" name="Rectangle 2">
            <a:extLst>
              <a:ext uri="{FF2B5EF4-FFF2-40B4-BE49-F238E27FC236}">
                <a16:creationId xmlns:a16="http://schemas.microsoft.com/office/drawing/2014/main" id="{7CEF4FB9-0F45-A8EE-755C-55535EAB1397}"/>
              </a:ext>
            </a:extLst>
          </p:cNvPr>
          <p:cNvSpPr>
            <a:spLocks noGrp="1" noChangeArrowheads="1"/>
          </p:cNvSpPr>
          <p:nvPr>
            <p:ph type="title"/>
          </p:nvPr>
        </p:nvSpPr>
        <p:spPr>
          <a:xfrm>
            <a:off x="685800" y="0"/>
            <a:ext cx="7772400" cy="762000"/>
          </a:xfrm>
        </p:spPr>
        <p:txBody>
          <a:bodyPr/>
          <a:lstStyle/>
          <a:p>
            <a:pPr eaLnBrk="1" hangingPunct="1"/>
            <a:r>
              <a:rPr lang="en-US" altLang="en-US" sz="3600" b="1" u="sng"/>
              <a:t>QUESTIONS?</a:t>
            </a:r>
          </a:p>
        </p:txBody>
      </p:sp>
      <p:sp>
        <p:nvSpPr>
          <p:cNvPr id="21508" name="Rectangle 3">
            <a:extLst>
              <a:ext uri="{FF2B5EF4-FFF2-40B4-BE49-F238E27FC236}">
                <a16:creationId xmlns:a16="http://schemas.microsoft.com/office/drawing/2014/main" id="{993DE870-51FA-A508-B9E4-9AF2A2C6E0FD}"/>
              </a:ext>
            </a:extLst>
          </p:cNvPr>
          <p:cNvSpPr>
            <a:spLocks noGrp="1" noChangeArrowheads="1"/>
          </p:cNvSpPr>
          <p:nvPr>
            <p:ph type="body" idx="1"/>
          </p:nvPr>
        </p:nvSpPr>
        <p:spPr>
          <a:xfrm>
            <a:off x="457200" y="1295400"/>
            <a:ext cx="8458200" cy="3886200"/>
          </a:xfrm>
        </p:spPr>
        <p:txBody>
          <a:bodyPr/>
          <a:lstStyle/>
          <a:p>
            <a:pPr eaLnBrk="1" hangingPunct="1">
              <a:lnSpc>
                <a:spcPct val="90000"/>
              </a:lnSpc>
              <a:spcBef>
                <a:spcPct val="50000"/>
              </a:spcBef>
            </a:pPr>
            <a:r>
              <a:rPr lang="en-US" altLang="en-US" dirty="0">
                <a:solidFill>
                  <a:schemeClr val="accent2"/>
                </a:solidFill>
              </a:rPr>
              <a:t>Contact your unit’s Hazardous Waste Coordinator (HWC) or your Group’s Environmental Compliance Coordinator (ECC) for spill cleanup procedures assistance.</a:t>
            </a:r>
          </a:p>
          <a:p>
            <a:pPr eaLnBrk="1" hangingPunct="1">
              <a:lnSpc>
                <a:spcPct val="90000"/>
              </a:lnSpc>
              <a:spcBef>
                <a:spcPct val="50000"/>
              </a:spcBef>
            </a:pPr>
            <a:r>
              <a:rPr lang="en-US" altLang="en-US" i="1" dirty="0">
                <a:solidFill>
                  <a:schemeClr val="accent2"/>
                </a:solidFill>
              </a:rPr>
              <a:t>Unit and Group HWCs/ECCs should contact the Environmental Department’s CETEP Coordinator at 307-1306 for questions regarding this presentation and/or for training assistance.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a:extLst>
              <a:ext uri="{FF2B5EF4-FFF2-40B4-BE49-F238E27FC236}">
                <a16:creationId xmlns:a16="http://schemas.microsoft.com/office/drawing/2014/main" id="{F41B9BCF-60C7-4419-3B4E-00429952088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EE11F261-CF5A-4BAB-888B-31DFB3E35732}" type="slidenum">
              <a:rPr lang="en-US" altLang="en-US" sz="1400"/>
              <a:pPr>
                <a:spcBef>
                  <a:spcPct val="0"/>
                </a:spcBef>
                <a:buFontTx/>
                <a:buNone/>
              </a:pPr>
              <a:t>2</a:t>
            </a:fld>
            <a:endParaRPr lang="en-US" altLang="en-US" sz="1400"/>
          </a:p>
        </p:txBody>
      </p:sp>
      <p:sp>
        <p:nvSpPr>
          <p:cNvPr id="4099" name="Rectangle 2">
            <a:extLst>
              <a:ext uri="{FF2B5EF4-FFF2-40B4-BE49-F238E27FC236}">
                <a16:creationId xmlns:a16="http://schemas.microsoft.com/office/drawing/2014/main" id="{BC663BAF-41A6-BEC6-7E21-8331DDCF339A}"/>
              </a:ext>
            </a:extLst>
          </p:cNvPr>
          <p:cNvSpPr>
            <a:spLocks noGrp="1" noChangeArrowheads="1"/>
          </p:cNvSpPr>
          <p:nvPr>
            <p:ph type="title"/>
          </p:nvPr>
        </p:nvSpPr>
        <p:spPr>
          <a:xfrm>
            <a:off x="609600" y="76200"/>
            <a:ext cx="7772400" cy="838200"/>
          </a:xfrm>
        </p:spPr>
        <p:txBody>
          <a:bodyPr/>
          <a:lstStyle/>
          <a:p>
            <a:pPr eaLnBrk="1" hangingPunct="1"/>
            <a:r>
              <a:rPr lang="en-US" altLang="en-US" sz="3600" b="1" u="sng"/>
              <a:t>LEARNING OJECTIVES</a:t>
            </a:r>
          </a:p>
        </p:txBody>
      </p:sp>
      <p:sp>
        <p:nvSpPr>
          <p:cNvPr id="4100" name="Rectangle 3">
            <a:extLst>
              <a:ext uri="{FF2B5EF4-FFF2-40B4-BE49-F238E27FC236}">
                <a16:creationId xmlns:a16="http://schemas.microsoft.com/office/drawing/2014/main" id="{7F4EE20E-0CDF-E25E-5810-2162EF0522D2}"/>
              </a:ext>
            </a:extLst>
          </p:cNvPr>
          <p:cNvSpPr>
            <a:spLocks noGrp="1" noChangeArrowheads="1"/>
          </p:cNvSpPr>
          <p:nvPr>
            <p:ph type="body" idx="1"/>
          </p:nvPr>
        </p:nvSpPr>
        <p:spPr>
          <a:xfrm>
            <a:off x="685800" y="1219200"/>
            <a:ext cx="8458200" cy="4724400"/>
          </a:xfrm>
        </p:spPr>
        <p:txBody>
          <a:bodyPr/>
          <a:lstStyle/>
          <a:p>
            <a:pPr eaLnBrk="1" hangingPunct="1">
              <a:spcBef>
                <a:spcPct val="50000"/>
              </a:spcBef>
            </a:pPr>
            <a:r>
              <a:rPr lang="en-US" altLang="en-US" sz="2800" b="1"/>
              <a:t>Terminal Objective:</a:t>
            </a:r>
            <a:r>
              <a:rPr lang="en-US" altLang="en-US" sz="2400"/>
              <a:t> </a:t>
            </a:r>
            <a:r>
              <a:rPr lang="en-US" altLang="en-US" sz="2400">
                <a:solidFill>
                  <a:schemeClr val="accent2"/>
                </a:solidFill>
              </a:rPr>
              <a:t>Meet the Consolidated Emergency Response/Contingency Plan annual training requirement for using and maintaining our unit’s spill equipment.</a:t>
            </a:r>
          </a:p>
          <a:p>
            <a:pPr eaLnBrk="1" hangingPunct="1">
              <a:spcBef>
                <a:spcPct val="50000"/>
              </a:spcBef>
            </a:pPr>
            <a:r>
              <a:rPr lang="en-US" altLang="en-US" sz="2800" b="1"/>
              <a:t>Enabling Objectives:</a:t>
            </a:r>
          </a:p>
          <a:p>
            <a:pPr lvl="1" eaLnBrk="1" hangingPunct="1">
              <a:spcBef>
                <a:spcPct val="50000"/>
              </a:spcBef>
            </a:pPr>
            <a:r>
              <a:rPr lang="en-US" altLang="en-US" sz="2400">
                <a:solidFill>
                  <a:schemeClr val="accent2"/>
                </a:solidFill>
              </a:rPr>
              <a:t>Respond to an “incidental spill” effectively, efficiently, and economically.</a:t>
            </a:r>
          </a:p>
          <a:p>
            <a:pPr lvl="1" eaLnBrk="1" hangingPunct="1">
              <a:spcBef>
                <a:spcPct val="50000"/>
              </a:spcBef>
            </a:pPr>
            <a:r>
              <a:rPr lang="en-US" altLang="en-US" sz="2400">
                <a:solidFill>
                  <a:schemeClr val="accent2"/>
                </a:solidFill>
              </a:rPr>
              <a:t>Recognize “emergency response” situations.</a:t>
            </a:r>
          </a:p>
          <a:p>
            <a:pPr lvl="1" eaLnBrk="1" hangingPunct="1">
              <a:spcBef>
                <a:spcPct val="50000"/>
              </a:spcBef>
            </a:pPr>
            <a:r>
              <a:rPr lang="en-US" altLang="en-US" sz="2400">
                <a:solidFill>
                  <a:schemeClr val="accent2"/>
                </a:solidFill>
              </a:rPr>
              <a:t>Be familiar with spill equipment on-hand: pads, shop towels, wringer, neutralizing agents, eyewash, PPE, fire extinguisher.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a:extLst>
              <a:ext uri="{FF2B5EF4-FFF2-40B4-BE49-F238E27FC236}">
                <a16:creationId xmlns:a16="http://schemas.microsoft.com/office/drawing/2014/main" id="{43E73117-A45E-7FB1-18A0-DF4922DF244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3E27AA56-05D0-4971-AD4A-F56CC7F95C0D}" type="slidenum">
              <a:rPr lang="en-US" altLang="en-US" sz="1400"/>
              <a:pPr>
                <a:spcBef>
                  <a:spcPct val="0"/>
                </a:spcBef>
                <a:buFontTx/>
                <a:buNone/>
              </a:pPr>
              <a:t>3</a:t>
            </a:fld>
            <a:endParaRPr lang="en-US" altLang="en-US" sz="1400"/>
          </a:p>
        </p:txBody>
      </p:sp>
      <p:sp>
        <p:nvSpPr>
          <p:cNvPr id="5123" name="Rectangle 2">
            <a:extLst>
              <a:ext uri="{FF2B5EF4-FFF2-40B4-BE49-F238E27FC236}">
                <a16:creationId xmlns:a16="http://schemas.microsoft.com/office/drawing/2014/main" id="{F6E21D60-512B-D46F-3D38-31195E9AEBDC}"/>
              </a:ext>
            </a:extLst>
          </p:cNvPr>
          <p:cNvSpPr>
            <a:spLocks noGrp="1" noChangeArrowheads="1"/>
          </p:cNvSpPr>
          <p:nvPr>
            <p:ph type="title"/>
          </p:nvPr>
        </p:nvSpPr>
        <p:spPr>
          <a:xfrm>
            <a:off x="685800" y="0"/>
            <a:ext cx="7772400" cy="762000"/>
          </a:xfrm>
        </p:spPr>
        <p:txBody>
          <a:bodyPr/>
          <a:lstStyle/>
          <a:p>
            <a:pPr eaLnBrk="1" hangingPunct="1"/>
            <a:r>
              <a:rPr lang="en-US" altLang="en-US" sz="3600" b="1" u="sng"/>
              <a:t>BACKGROUND</a:t>
            </a:r>
          </a:p>
        </p:txBody>
      </p:sp>
      <p:sp>
        <p:nvSpPr>
          <p:cNvPr id="5124" name="Rectangle 3">
            <a:extLst>
              <a:ext uri="{FF2B5EF4-FFF2-40B4-BE49-F238E27FC236}">
                <a16:creationId xmlns:a16="http://schemas.microsoft.com/office/drawing/2014/main" id="{94BE825B-7137-FD57-D9E0-0E07157DC68E}"/>
              </a:ext>
            </a:extLst>
          </p:cNvPr>
          <p:cNvSpPr>
            <a:spLocks noGrp="1" noChangeArrowheads="1"/>
          </p:cNvSpPr>
          <p:nvPr>
            <p:ph type="body" idx="1"/>
          </p:nvPr>
        </p:nvSpPr>
        <p:spPr>
          <a:xfrm>
            <a:off x="457200" y="1371600"/>
            <a:ext cx="8229600" cy="5943600"/>
          </a:xfrm>
        </p:spPr>
        <p:txBody>
          <a:bodyPr/>
          <a:lstStyle/>
          <a:p>
            <a:pPr eaLnBrk="1" hangingPunct="1">
              <a:spcBef>
                <a:spcPct val="50000"/>
              </a:spcBef>
            </a:pPr>
            <a:r>
              <a:rPr lang="en-US" altLang="en-US" sz="2800">
                <a:solidFill>
                  <a:schemeClr val="accent2"/>
                </a:solidFill>
              </a:rPr>
              <a:t>Use the spill response equipment we have on-hand to effectively and economically control, clean-up a spill, or otherwise neutralize a hazard.  </a:t>
            </a:r>
          </a:p>
          <a:p>
            <a:pPr eaLnBrk="1" hangingPunct="1">
              <a:spcBef>
                <a:spcPct val="50000"/>
              </a:spcBef>
            </a:pPr>
            <a:r>
              <a:rPr lang="en-US" altLang="en-US" sz="2800">
                <a:solidFill>
                  <a:schemeClr val="accent2"/>
                </a:solidFill>
              </a:rPr>
              <a:t>Most accidental spills and leaks are minor and within our response capabilities.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a:extLst>
              <a:ext uri="{FF2B5EF4-FFF2-40B4-BE49-F238E27FC236}">
                <a16:creationId xmlns:a16="http://schemas.microsoft.com/office/drawing/2014/main" id="{4CD7BA4B-0558-27F2-EB9A-465DF832A1E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5663E197-7D2C-4484-ACC5-E52A04A58660}" type="slidenum">
              <a:rPr lang="en-US" altLang="en-US" sz="1400"/>
              <a:pPr>
                <a:spcBef>
                  <a:spcPct val="0"/>
                </a:spcBef>
                <a:buFontTx/>
                <a:buNone/>
              </a:pPr>
              <a:t>4</a:t>
            </a:fld>
            <a:endParaRPr lang="en-US" altLang="en-US" sz="1400"/>
          </a:p>
        </p:txBody>
      </p:sp>
      <p:sp>
        <p:nvSpPr>
          <p:cNvPr id="6147" name="Rectangle 2">
            <a:extLst>
              <a:ext uri="{FF2B5EF4-FFF2-40B4-BE49-F238E27FC236}">
                <a16:creationId xmlns:a16="http://schemas.microsoft.com/office/drawing/2014/main" id="{0B384CE7-8439-814E-CB61-E5114354256F}"/>
              </a:ext>
            </a:extLst>
          </p:cNvPr>
          <p:cNvSpPr>
            <a:spLocks noGrp="1" noChangeArrowheads="1"/>
          </p:cNvSpPr>
          <p:nvPr>
            <p:ph type="title"/>
          </p:nvPr>
        </p:nvSpPr>
        <p:spPr>
          <a:xfrm>
            <a:off x="685800" y="0"/>
            <a:ext cx="7772400" cy="1295400"/>
          </a:xfrm>
        </p:spPr>
        <p:txBody>
          <a:bodyPr/>
          <a:lstStyle/>
          <a:p>
            <a:pPr eaLnBrk="1" hangingPunct="1"/>
            <a:r>
              <a:rPr lang="en-US" altLang="en-US" sz="3600" b="1" u="sng"/>
              <a:t>Consolidated Emergency Response/Contingency Plan</a:t>
            </a:r>
          </a:p>
        </p:txBody>
      </p:sp>
      <p:sp>
        <p:nvSpPr>
          <p:cNvPr id="5124" name="Rectangle 3">
            <a:extLst>
              <a:ext uri="{FF2B5EF4-FFF2-40B4-BE49-F238E27FC236}">
                <a16:creationId xmlns:a16="http://schemas.microsoft.com/office/drawing/2014/main" id="{CF882221-0B3D-CCD6-599C-74EAE3016A3B}"/>
              </a:ext>
            </a:extLst>
          </p:cNvPr>
          <p:cNvSpPr>
            <a:spLocks noGrp="1" noChangeArrowheads="1"/>
          </p:cNvSpPr>
          <p:nvPr>
            <p:ph type="body" idx="1"/>
          </p:nvPr>
        </p:nvSpPr>
        <p:spPr>
          <a:xfrm>
            <a:off x="533400" y="1600200"/>
            <a:ext cx="8153400" cy="4495800"/>
          </a:xfrm>
        </p:spPr>
        <p:txBody>
          <a:bodyPr/>
          <a:lstStyle/>
          <a:p>
            <a:pPr eaLnBrk="1" hangingPunct="1">
              <a:spcBef>
                <a:spcPct val="50000"/>
              </a:spcBef>
              <a:defRPr/>
            </a:pPr>
            <a:r>
              <a:rPr lang="en-US" altLang="en-US" sz="2800" dirty="0">
                <a:solidFill>
                  <a:schemeClr val="accent2"/>
                </a:solidFill>
              </a:rPr>
              <a:t>The Consolidated Emergency Response/Contingency Plan is a requirement for units that generate hazardous waste.</a:t>
            </a:r>
          </a:p>
          <a:p>
            <a:pPr marL="461963" indent="-461963" eaLnBrk="1" hangingPunct="1">
              <a:lnSpc>
                <a:spcPct val="90000"/>
              </a:lnSpc>
              <a:spcBef>
                <a:spcPct val="0"/>
              </a:spcBef>
              <a:defRPr/>
            </a:pPr>
            <a:r>
              <a:rPr lang="en-US" altLang="en-US" sz="2800" dirty="0">
                <a:solidFill>
                  <a:schemeClr val="accent2"/>
                </a:solidFill>
              </a:rPr>
              <a:t>Sections A - K:</a:t>
            </a:r>
            <a:r>
              <a:rPr lang="en-US" altLang="en-US" dirty="0">
                <a:solidFill>
                  <a:schemeClr val="accent2"/>
                </a:solidFill>
              </a:rPr>
              <a:t> </a:t>
            </a:r>
          </a:p>
          <a:p>
            <a:pPr marL="461963" indent="-461963" eaLnBrk="1" hangingPunct="1">
              <a:lnSpc>
                <a:spcPct val="90000"/>
              </a:lnSpc>
              <a:spcBef>
                <a:spcPct val="0"/>
              </a:spcBef>
              <a:defRPr/>
            </a:pPr>
            <a:r>
              <a:rPr lang="en-US" altLang="en-US" sz="2800" dirty="0">
                <a:solidFill>
                  <a:schemeClr val="accent2"/>
                </a:solidFill>
              </a:rPr>
              <a:t>Some items that will be covered include:</a:t>
            </a:r>
          </a:p>
          <a:p>
            <a:pPr marL="1438275" lvl="1" indent="-579438" eaLnBrk="1" hangingPunct="1">
              <a:lnSpc>
                <a:spcPct val="90000"/>
              </a:lnSpc>
              <a:buClr>
                <a:schemeClr val="accent2"/>
              </a:buClr>
              <a:buFont typeface="Symbol" pitchFamily="18" charset="2"/>
              <a:buNone/>
              <a:defRPr/>
            </a:pPr>
            <a:r>
              <a:rPr lang="en-US" altLang="en-US" sz="2400" b="1" dirty="0">
                <a:solidFill>
                  <a:schemeClr val="accent2"/>
                </a:solidFill>
              </a:rPr>
              <a:t>*  </a:t>
            </a:r>
            <a:r>
              <a:rPr lang="en-US" altLang="en-US" sz="2400" dirty="0">
                <a:solidFill>
                  <a:schemeClr val="accent2"/>
                </a:solidFill>
              </a:rPr>
              <a:t>Emergency Response Plan w/Site Map</a:t>
            </a:r>
          </a:p>
          <a:p>
            <a:pPr marL="1438275" lvl="1" indent="-579438" eaLnBrk="1" hangingPunct="1">
              <a:lnSpc>
                <a:spcPct val="90000"/>
              </a:lnSpc>
              <a:buClr>
                <a:schemeClr val="accent2"/>
              </a:buClr>
              <a:buFont typeface="Symbol" pitchFamily="18" charset="2"/>
              <a:buNone/>
              <a:defRPr/>
            </a:pPr>
            <a:r>
              <a:rPr lang="en-US" altLang="en-US" sz="2400" dirty="0">
                <a:solidFill>
                  <a:schemeClr val="accent2"/>
                </a:solidFill>
              </a:rPr>
              <a:t>*  Employee Training Description</a:t>
            </a:r>
          </a:p>
          <a:p>
            <a:pPr marL="1438275" lvl="1" indent="-579438" eaLnBrk="1" hangingPunct="1">
              <a:lnSpc>
                <a:spcPct val="90000"/>
              </a:lnSpc>
              <a:buClr>
                <a:schemeClr val="accent2"/>
              </a:buClr>
              <a:buFont typeface="Symbol" pitchFamily="18" charset="2"/>
              <a:buNone/>
              <a:defRPr/>
            </a:pPr>
            <a:r>
              <a:rPr lang="en-US" altLang="en-US" sz="2400" dirty="0">
                <a:solidFill>
                  <a:schemeClr val="accent2"/>
                </a:solidFill>
              </a:rPr>
              <a:t>*  Emergency Equipment Inventory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5D507EE1-A177-D45A-9459-416172ECA86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FCA6D58E-01AA-41A7-BD3C-C242BC3AAFB8}" type="slidenum">
              <a:rPr lang="en-US" altLang="en-US" sz="1400"/>
              <a:pPr>
                <a:spcBef>
                  <a:spcPct val="0"/>
                </a:spcBef>
                <a:buFontTx/>
                <a:buNone/>
              </a:pPr>
              <a:t>5</a:t>
            </a:fld>
            <a:endParaRPr lang="en-US" altLang="en-US" sz="1400"/>
          </a:p>
        </p:txBody>
      </p:sp>
      <p:sp>
        <p:nvSpPr>
          <p:cNvPr id="7171" name="Rectangle 1026">
            <a:extLst>
              <a:ext uri="{FF2B5EF4-FFF2-40B4-BE49-F238E27FC236}">
                <a16:creationId xmlns:a16="http://schemas.microsoft.com/office/drawing/2014/main" id="{78A6631B-5A4E-CAE9-6E63-E0FA3FE073FF}"/>
              </a:ext>
            </a:extLst>
          </p:cNvPr>
          <p:cNvSpPr>
            <a:spLocks noGrp="1" noChangeArrowheads="1"/>
          </p:cNvSpPr>
          <p:nvPr>
            <p:ph type="title"/>
          </p:nvPr>
        </p:nvSpPr>
        <p:spPr>
          <a:xfrm>
            <a:off x="609600" y="228600"/>
            <a:ext cx="7772400" cy="1219200"/>
          </a:xfrm>
        </p:spPr>
        <p:txBody>
          <a:bodyPr/>
          <a:lstStyle/>
          <a:p>
            <a:pPr eaLnBrk="1" hangingPunct="1">
              <a:spcBef>
                <a:spcPct val="30000"/>
              </a:spcBef>
            </a:pPr>
            <a:r>
              <a:rPr lang="en-US" altLang="en-US" sz="3600" b="1" u="sng"/>
              <a:t>CONTINGENCY PLAN SECTION G</a:t>
            </a:r>
            <a:br>
              <a:rPr lang="en-US" altLang="en-US" sz="4000" b="1" u="sng"/>
            </a:br>
            <a:r>
              <a:rPr lang="en-US" altLang="en-US" sz="3200" b="1"/>
              <a:t>EMERGENCY RESPONSE EQUIPMENT</a:t>
            </a:r>
          </a:p>
        </p:txBody>
      </p:sp>
      <p:sp>
        <p:nvSpPr>
          <p:cNvPr id="7172" name="Rectangle 1027">
            <a:extLst>
              <a:ext uri="{FF2B5EF4-FFF2-40B4-BE49-F238E27FC236}">
                <a16:creationId xmlns:a16="http://schemas.microsoft.com/office/drawing/2014/main" id="{C96C7E21-BC64-519B-DF9B-71868AD5201E}"/>
              </a:ext>
            </a:extLst>
          </p:cNvPr>
          <p:cNvSpPr>
            <a:spLocks noGrp="1" noChangeArrowheads="1"/>
          </p:cNvSpPr>
          <p:nvPr>
            <p:ph type="body" idx="1"/>
          </p:nvPr>
        </p:nvSpPr>
        <p:spPr>
          <a:xfrm>
            <a:off x="457200" y="1752600"/>
            <a:ext cx="8229600" cy="4191000"/>
          </a:xfrm>
        </p:spPr>
        <p:txBody>
          <a:bodyPr/>
          <a:lstStyle/>
          <a:p>
            <a:pPr eaLnBrk="1" hangingPunct="1">
              <a:lnSpc>
                <a:spcPct val="90000"/>
              </a:lnSpc>
              <a:spcBef>
                <a:spcPct val="50000"/>
              </a:spcBef>
            </a:pPr>
            <a:r>
              <a:rPr lang="en-US" altLang="en-US" sz="2800">
                <a:solidFill>
                  <a:schemeClr val="accent2"/>
                </a:solidFill>
              </a:rPr>
              <a:t>Inventory of spill response equipment on-hand and quantities (as needed).</a:t>
            </a:r>
          </a:p>
          <a:p>
            <a:pPr eaLnBrk="1" hangingPunct="1">
              <a:lnSpc>
                <a:spcPct val="90000"/>
              </a:lnSpc>
              <a:spcBef>
                <a:spcPct val="50000"/>
              </a:spcBef>
            </a:pPr>
            <a:r>
              <a:rPr lang="en-US" altLang="en-US" sz="2800">
                <a:solidFill>
                  <a:schemeClr val="accent2"/>
                </a:solidFill>
              </a:rPr>
              <a:t>Includes absorbents, booms, pad wringer, spill containment devices, drip pans, personal protection equipment,  communication equipment (whistle, horn, siren, inter-com, etc.).</a:t>
            </a:r>
          </a:p>
          <a:p>
            <a:pPr eaLnBrk="1" hangingPunct="1">
              <a:lnSpc>
                <a:spcPct val="90000"/>
              </a:lnSpc>
              <a:spcBef>
                <a:spcPct val="50000"/>
              </a:spcBef>
            </a:pPr>
            <a:r>
              <a:rPr lang="en-US" altLang="en-US" sz="2800">
                <a:solidFill>
                  <a:schemeClr val="accent2"/>
                </a:solidFill>
              </a:rPr>
              <a:t>Location and capability of equipment.</a:t>
            </a:r>
          </a:p>
          <a:p>
            <a:pPr eaLnBrk="1" hangingPunct="1">
              <a:lnSpc>
                <a:spcPct val="90000"/>
              </a:lnSpc>
              <a:spcBef>
                <a:spcPct val="50000"/>
              </a:spcBef>
            </a:pPr>
            <a:r>
              <a:rPr lang="en-US" altLang="en-US" sz="2800">
                <a:solidFill>
                  <a:schemeClr val="accent2"/>
                </a:solidFill>
              </a:rPr>
              <a:t>Inspect equipment weekly to ensure it is stocked and ready to use when needed.</a:t>
            </a:r>
          </a:p>
          <a:p>
            <a:pPr eaLnBrk="1" hangingPunct="1">
              <a:lnSpc>
                <a:spcPct val="90000"/>
              </a:lnSpc>
              <a:spcBef>
                <a:spcPct val="50000"/>
              </a:spcBef>
            </a:pPr>
            <a:r>
              <a:rPr lang="en-US" altLang="en-US" sz="2800">
                <a:solidFill>
                  <a:schemeClr val="accent2"/>
                </a:solidFill>
              </a:rPr>
              <a:t>Equipment re-stocked and replaced as needed.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E445AA7E-946B-F990-9D88-FE14545BFE2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0FAC4FF2-41E2-4662-ACA9-1A2374491A7D}" type="slidenum">
              <a:rPr lang="en-US" altLang="en-US" sz="1400"/>
              <a:pPr>
                <a:spcBef>
                  <a:spcPct val="0"/>
                </a:spcBef>
                <a:buFontTx/>
                <a:buNone/>
              </a:pPr>
              <a:t>6</a:t>
            </a:fld>
            <a:endParaRPr lang="en-US" altLang="en-US" sz="1400"/>
          </a:p>
        </p:txBody>
      </p:sp>
      <p:pic>
        <p:nvPicPr>
          <p:cNvPr id="8195" name="Picture 6" descr="http://www.adtdl.army.mil/cgi-bin/atdl.dll/fm/3-100.4/cover.gif">
            <a:extLst>
              <a:ext uri="{FF2B5EF4-FFF2-40B4-BE49-F238E27FC236}">
                <a16:creationId xmlns:a16="http://schemas.microsoft.com/office/drawing/2014/main" id="{B120CF03-6C72-954F-7102-CF2B62C58611}"/>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5715000" y="3886200"/>
            <a:ext cx="2320925"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Rectangle 2">
            <a:extLst>
              <a:ext uri="{FF2B5EF4-FFF2-40B4-BE49-F238E27FC236}">
                <a16:creationId xmlns:a16="http://schemas.microsoft.com/office/drawing/2014/main" id="{FDCC3E50-532F-245F-F630-34B543F259A3}"/>
              </a:ext>
            </a:extLst>
          </p:cNvPr>
          <p:cNvSpPr>
            <a:spLocks noGrp="1" noChangeArrowheads="1"/>
          </p:cNvSpPr>
          <p:nvPr>
            <p:ph type="title"/>
          </p:nvPr>
        </p:nvSpPr>
        <p:spPr>
          <a:xfrm>
            <a:off x="609600" y="0"/>
            <a:ext cx="7772400" cy="1295400"/>
          </a:xfrm>
        </p:spPr>
        <p:txBody>
          <a:bodyPr/>
          <a:lstStyle/>
          <a:p>
            <a:pPr eaLnBrk="1" hangingPunct="1"/>
            <a:r>
              <a:rPr lang="en-US" altLang="en-US" sz="3600" b="1" u="sng"/>
              <a:t>INCIDENTAL SPILLS</a:t>
            </a:r>
            <a:br>
              <a:rPr lang="en-US" altLang="en-US" sz="3600" b="1"/>
            </a:br>
            <a:r>
              <a:rPr lang="en-US" altLang="en-US" sz="2800" b="1"/>
              <a:t>(Non-Emergency Spills)</a:t>
            </a:r>
          </a:p>
        </p:txBody>
      </p:sp>
      <p:sp>
        <p:nvSpPr>
          <p:cNvPr id="8197" name="Rectangle 3">
            <a:extLst>
              <a:ext uri="{FF2B5EF4-FFF2-40B4-BE49-F238E27FC236}">
                <a16:creationId xmlns:a16="http://schemas.microsoft.com/office/drawing/2014/main" id="{FE7B408D-6178-5C95-BDE3-C5E41C5928F9}"/>
              </a:ext>
            </a:extLst>
          </p:cNvPr>
          <p:cNvSpPr>
            <a:spLocks noGrp="1" noChangeArrowheads="1"/>
          </p:cNvSpPr>
          <p:nvPr>
            <p:ph type="body" idx="1"/>
          </p:nvPr>
        </p:nvSpPr>
        <p:spPr>
          <a:xfrm>
            <a:off x="457200" y="1733550"/>
            <a:ext cx="8382000" cy="3429000"/>
          </a:xfrm>
        </p:spPr>
        <p:txBody>
          <a:bodyPr/>
          <a:lstStyle/>
          <a:p>
            <a:pPr eaLnBrk="1" hangingPunct="1">
              <a:spcBef>
                <a:spcPct val="40000"/>
              </a:spcBef>
            </a:pPr>
            <a:r>
              <a:rPr lang="en-US" altLang="en-US" sz="2800">
                <a:solidFill>
                  <a:schemeClr val="accent2"/>
                </a:solidFill>
              </a:rPr>
              <a:t>Spill control and clean-up within the unit’s capability.</a:t>
            </a:r>
          </a:p>
          <a:p>
            <a:pPr eaLnBrk="1" hangingPunct="1">
              <a:spcBef>
                <a:spcPct val="40000"/>
              </a:spcBef>
            </a:pPr>
            <a:r>
              <a:rPr lang="en-US" altLang="en-US" sz="2800">
                <a:solidFill>
                  <a:schemeClr val="accent2"/>
                </a:solidFill>
              </a:rPr>
              <a:t>Unit’s are required to have adequate spill response equipment and supplies.</a:t>
            </a:r>
          </a:p>
          <a:p>
            <a:pPr eaLnBrk="1" hangingPunct="1">
              <a:spcBef>
                <a:spcPct val="40000"/>
              </a:spcBef>
            </a:pPr>
            <a:r>
              <a:rPr lang="en-US" altLang="en-US" sz="2800">
                <a:solidFill>
                  <a:schemeClr val="accent2"/>
                </a:solidFill>
              </a:rPr>
              <a:t>Unit personnel should be familiar with hazards present and be able to adequately protect against them.</a:t>
            </a:r>
          </a:p>
        </p:txBody>
      </p:sp>
      <p:sp>
        <p:nvSpPr>
          <p:cNvPr id="8198" name="Rectangle 5">
            <a:extLst>
              <a:ext uri="{FF2B5EF4-FFF2-40B4-BE49-F238E27FC236}">
                <a16:creationId xmlns:a16="http://schemas.microsoft.com/office/drawing/2014/main" id="{79855884-1F34-1FCF-FE29-ED1DF4B59506}"/>
              </a:ext>
            </a:extLst>
          </p:cNvPr>
          <p:cNvSpPr>
            <a:spLocks noChangeArrowheads="1"/>
          </p:cNvSpPr>
          <p:nvPr/>
        </p:nvSpPr>
        <p:spPr bwMode="auto">
          <a:xfrm>
            <a:off x="5410200" y="4343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pic>
        <p:nvPicPr>
          <p:cNvPr id="8199" name="Picture 4" descr="http://static0.arttoday.com/thm/thm6/CL/STGR038/f-creaticom/objects2/z4022.thm.gif">
            <a:extLst>
              <a:ext uri="{FF2B5EF4-FFF2-40B4-BE49-F238E27FC236}">
                <a16:creationId xmlns:a16="http://schemas.microsoft.com/office/drawing/2014/main" id="{374F1E59-B887-42AA-0859-E22719D2F984}"/>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2057400" y="4876800"/>
            <a:ext cx="2133600" cy="151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Rectangle 7">
            <a:extLst>
              <a:ext uri="{FF2B5EF4-FFF2-40B4-BE49-F238E27FC236}">
                <a16:creationId xmlns:a16="http://schemas.microsoft.com/office/drawing/2014/main" id="{411E4824-D2C3-98FC-9482-7270DA03174D}"/>
              </a:ext>
            </a:extLst>
          </p:cNvPr>
          <p:cNvSpPr>
            <a:spLocks noChangeArrowheads="1"/>
          </p:cNvSpPr>
          <p:nvPr/>
        </p:nvSpPr>
        <p:spPr bwMode="auto">
          <a:xfrm>
            <a:off x="3619500" y="23812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8201" name="Rectangle 10">
            <a:extLst>
              <a:ext uri="{FF2B5EF4-FFF2-40B4-BE49-F238E27FC236}">
                <a16:creationId xmlns:a16="http://schemas.microsoft.com/office/drawing/2014/main" id="{F3761A14-127D-290F-8E1C-F8194E5017EC}"/>
              </a:ext>
            </a:extLst>
          </p:cNvPr>
          <p:cNvSpPr>
            <a:spLocks noChangeArrowheads="1"/>
          </p:cNvSpPr>
          <p:nvPr/>
        </p:nvSpPr>
        <p:spPr bwMode="auto">
          <a:xfrm>
            <a:off x="3990975" y="25955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C8A749A4-7B63-DD09-8E96-1921A6F24F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78272A2B-3571-4071-BBE1-2939180D80CF}" type="slidenum">
              <a:rPr lang="en-US" altLang="en-US" sz="1400"/>
              <a:pPr>
                <a:spcBef>
                  <a:spcPct val="0"/>
                </a:spcBef>
                <a:buFontTx/>
                <a:buNone/>
              </a:pPr>
              <a:t>7</a:t>
            </a:fld>
            <a:endParaRPr lang="en-US" altLang="en-US" sz="1400"/>
          </a:p>
        </p:txBody>
      </p:sp>
      <p:sp>
        <p:nvSpPr>
          <p:cNvPr id="9219" name="Rectangle 2">
            <a:extLst>
              <a:ext uri="{FF2B5EF4-FFF2-40B4-BE49-F238E27FC236}">
                <a16:creationId xmlns:a16="http://schemas.microsoft.com/office/drawing/2014/main" id="{9E77614C-D92D-E4EB-E6A3-9F626FBA8B86}"/>
              </a:ext>
            </a:extLst>
          </p:cNvPr>
          <p:cNvSpPr>
            <a:spLocks noGrp="1" noChangeArrowheads="1"/>
          </p:cNvSpPr>
          <p:nvPr>
            <p:ph type="title"/>
          </p:nvPr>
        </p:nvSpPr>
        <p:spPr>
          <a:xfrm>
            <a:off x="685800" y="0"/>
            <a:ext cx="7772400" cy="914400"/>
          </a:xfrm>
        </p:spPr>
        <p:txBody>
          <a:bodyPr/>
          <a:lstStyle/>
          <a:p>
            <a:pPr eaLnBrk="1" hangingPunct="1"/>
            <a:r>
              <a:rPr lang="en-US" altLang="en-US" sz="3600" b="1" u="sng"/>
              <a:t>SPILL RESPONSE EQUIPMENT</a:t>
            </a:r>
          </a:p>
        </p:txBody>
      </p:sp>
      <p:sp>
        <p:nvSpPr>
          <p:cNvPr id="9220" name="Rectangle 3">
            <a:extLst>
              <a:ext uri="{FF2B5EF4-FFF2-40B4-BE49-F238E27FC236}">
                <a16:creationId xmlns:a16="http://schemas.microsoft.com/office/drawing/2014/main" id="{6D343F94-2B14-6675-66B8-6EFF4B75F096}"/>
              </a:ext>
            </a:extLst>
          </p:cNvPr>
          <p:cNvSpPr>
            <a:spLocks noGrp="1" noChangeArrowheads="1"/>
          </p:cNvSpPr>
          <p:nvPr>
            <p:ph type="body" idx="1"/>
          </p:nvPr>
        </p:nvSpPr>
        <p:spPr>
          <a:xfrm>
            <a:off x="685800" y="1295400"/>
            <a:ext cx="3124200" cy="4572000"/>
          </a:xfrm>
          <a:ln w="25400">
            <a:solidFill>
              <a:schemeClr val="tx1"/>
            </a:solidFill>
            <a:miter lim="800000"/>
            <a:headEnd/>
            <a:tailEnd/>
          </a:ln>
        </p:spPr>
        <p:txBody>
          <a:bodyPr/>
          <a:lstStyle/>
          <a:p>
            <a:pPr eaLnBrk="1" hangingPunct="1">
              <a:spcBef>
                <a:spcPct val="50000"/>
              </a:spcBef>
            </a:pPr>
            <a:r>
              <a:rPr lang="en-US" altLang="en-US" sz="2800">
                <a:solidFill>
                  <a:schemeClr val="accent2"/>
                </a:solidFill>
              </a:rPr>
              <a:t>Red Shop Towels</a:t>
            </a:r>
          </a:p>
          <a:p>
            <a:pPr eaLnBrk="1" hangingPunct="1">
              <a:spcBef>
                <a:spcPct val="50000"/>
              </a:spcBef>
            </a:pPr>
            <a:r>
              <a:rPr lang="en-US" altLang="en-US" sz="2800">
                <a:solidFill>
                  <a:schemeClr val="accent2"/>
                </a:solidFill>
              </a:rPr>
              <a:t>Absorbent Pads</a:t>
            </a:r>
          </a:p>
          <a:p>
            <a:pPr eaLnBrk="1" hangingPunct="1">
              <a:spcBef>
                <a:spcPct val="50000"/>
              </a:spcBef>
            </a:pPr>
            <a:r>
              <a:rPr lang="en-US" altLang="en-US" sz="2800">
                <a:solidFill>
                  <a:schemeClr val="accent2"/>
                </a:solidFill>
              </a:rPr>
              <a:t>Absorbent Socks</a:t>
            </a:r>
          </a:p>
          <a:p>
            <a:pPr eaLnBrk="1" hangingPunct="1">
              <a:spcBef>
                <a:spcPct val="50000"/>
              </a:spcBef>
            </a:pPr>
            <a:r>
              <a:rPr lang="en-US" altLang="en-US" sz="2800">
                <a:solidFill>
                  <a:schemeClr val="accent2"/>
                </a:solidFill>
              </a:rPr>
              <a:t>Pad Wringer</a:t>
            </a:r>
          </a:p>
          <a:p>
            <a:pPr eaLnBrk="1" hangingPunct="1">
              <a:spcBef>
                <a:spcPct val="50000"/>
              </a:spcBef>
            </a:pPr>
            <a:r>
              <a:rPr lang="en-US" altLang="en-US" sz="2800">
                <a:solidFill>
                  <a:schemeClr val="accent2"/>
                </a:solidFill>
              </a:rPr>
              <a:t>POL Mops</a:t>
            </a:r>
          </a:p>
          <a:p>
            <a:pPr eaLnBrk="1" hangingPunct="1">
              <a:spcBef>
                <a:spcPct val="50000"/>
              </a:spcBef>
            </a:pPr>
            <a:r>
              <a:rPr lang="en-US" altLang="en-US" sz="2800">
                <a:solidFill>
                  <a:schemeClr val="accent2"/>
                </a:solidFill>
              </a:rPr>
              <a:t>Mercury Spill Kit</a:t>
            </a:r>
          </a:p>
          <a:p>
            <a:pPr eaLnBrk="1" hangingPunct="1">
              <a:spcBef>
                <a:spcPct val="50000"/>
              </a:spcBef>
            </a:pPr>
            <a:r>
              <a:rPr lang="en-US" altLang="en-US" sz="2800">
                <a:solidFill>
                  <a:schemeClr val="accent2"/>
                </a:solidFill>
              </a:rPr>
              <a:t>Neutralizers</a:t>
            </a:r>
          </a:p>
        </p:txBody>
      </p:sp>
      <p:sp>
        <p:nvSpPr>
          <p:cNvPr id="9221" name="Text Box 4">
            <a:extLst>
              <a:ext uri="{FF2B5EF4-FFF2-40B4-BE49-F238E27FC236}">
                <a16:creationId xmlns:a16="http://schemas.microsoft.com/office/drawing/2014/main" id="{2D9372E5-8D5C-C8DC-2854-BAF030D5777E}"/>
              </a:ext>
            </a:extLst>
          </p:cNvPr>
          <p:cNvSpPr txBox="1">
            <a:spLocks noChangeArrowheads="1"/>
          </p:cNvSpPr>
          <p:nvPr/>
        </p:nvSpPr>
        <p:spPr bwMode="auto">
          <a:xfrm>
            <a:off x="3962400" y="1066800"/>
            <a:ext cx="49530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en-US" altLang="en-US" sz="2400"/>
              <a:t>Have spill response and clean up equipment on-hand when handling HM, but especially when pouring, spraying, or transferring.</a:t>
            </a:r>
          </a:p>
          <a:p>
            <a:pPr eaLnBrk="1" hangingPunct="1">
              <a:spcBef>
                <a:spcPct val="50000"/>
              </a:spcBef>
              <a:buFontTx/>
              <a:buNone/>
            </a:pPr>
            <a:r>
              <a:rPr lang="en-US" altLang="en-US" sz="2400"/>
              <a:t>When cleaning up spills, use a limited number of shop towels,  pads, or oil mops repeatedly by wringing them out.  This will reduce waste.</a:t>
            </a:r>
          </a:p>
          <a:p>
            <a:pPr eaLnBrk="1" hangingPunct="1">
              <a:spcBef>
                <a:spcPct val="50000"/>
              </a:spcBef>
              <a:buFontTx/>
              <a:buNone/>
            </a:pPr>
            <a:r>
              <a:rPr lang="en-US" altLang="en-US" sz="2400"/>
              <a:t> Spills need to be cleaned immediately no matter where they occur.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a:extLst>
              <a:ext uri="{FF2B5EF4-FFF2-40B4-BE49-F238E27FC236}">
                <a16:creationId xmlns:a16="http://schemas.microsoft.com/office/drawing/2014/main" id="{3BEAE78F-7C72-6BC6-1840-4A0E24E108B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4220A762-AAA7-4D9D-8657-14B6A72C773E}" type="slidenum">
              <a:rPr lang="en-US" altLang="en-US" sz="1400"/>
              <a:pPr>
                <a:spcBef>
                  <a:spcPct val="0"/>
                </a:spcBef>
                <a:buFontTx/>
                <a:buNone/>
              </a:pPr>
              <a:t>8</a:t>
            </a:fld>
            <a:endParaRPr lang="en-US" altLang="en-US" sz="1400"/>
          </a:p>
        </p:txBody>
      </p:sp>
      <p:sp>
        <p:nvSpPr>
          <p:cNvPr id="10243" name="Rectangle 2">
            <a:extLst>
              <a:ext uri="{FF2B5EF4-FFF2-40B4-BE49-F238E27FC236}">
                <a16:creationId xmlns:a16="http://schemas.microsoft.com/office/drawing/2014/main" id="{6AAC3C0A-AF61-6EAC-4CAC-D6A8C9DEBB6C}"/>
              </a:ext>
            </a:extLst>
          </p:cNvPr>
          <p:cNvSpPr>
            <a:spLocks noGrp="1" noChangeArrowheads="1"/>
          </p:cNvSpPr>
          <p:nvPr>
            <p:ph type="title"/>
          </p:nvPr>
        </p:nvSpPr>
        <p:spPr>
          <a:xfrm>
            <a:off x="685800" y="228600"/>
            <a:ext cx="8229600" cy="1143000"/>
          </a:xfrm>
        </p:spPr>
        <p:txBody>
          <a:bodyPr/>
          <a:lstStyle/>
          <a:p>
            <a:pPr eaLnBrk="1" hangingPunct="1"/>
            <a:r>
              <a:rPr lang="en-US" altLang="en-US" sz="3600" b="1" u="sng"/>
              <a:t>SPILL RESPONSE EQUIPMENT</a:t>
            </a:r>
            <a:r>
              <a:rPr lang="en-US" altLang="en-US" sz="1800" b="1"/>
              <a:t>(2 of 2)</a:t>
            </a:r>
            <a:endParaRPr lang="en-US" altLang="en-US" sz="1800" b="1" u="sng"/>
          </a:p>
        </p:txBody>
      </p:sp>
      <p:sp>
        <p:nvSpPr>
          <p:cNvPr id="10244" name="Rectangle 3">
            <a:extLst>
              <a:ext uri="{FF2B5EF4-FFF2-40B4-BE49-F238E27FC236}">
                <a16:creationId xmlns:a16="http://schemas.microsoft.com/office/drawing/2014/main" id="{6914BED5-6152-767F-69CF-4642429F42A2}"/>
              </a:ext>
            </a:extLst>
          </p:cNvPr>
          <p:cNvSpPr>
            <a:spLocks noGrp="1" noChangeArrowheads="1"/>
          </p:cNvSpPr>
          <p:nvPr>
            <p:ph type="body" idx="1"/>
          </p:nvPr>
        </p:nvSpPr>
        <p:spPr>
          <a:xfrm>
            <a:off x="914400" y="1828800"/>
            <a:ext cx="7924800" cy="4114800"/>
          </a:xfrm>
        </p:spPr>
        <p:txBody>
          <a:bodyPr/>
          <a:lstStyle/>
          <a:p>
            <a:pPr eaLnBrk="1" hangingPunct="1"/>
            <a:r>
              <a:rPr lang="en-US" altLang="en-US">
                <a:solidFill>
                  <a:schemeClr val="accent2"/>
                </a:solidFill>
              </a:rPr>
              <a:t>Mercury Spill Kit should be on-hand if test equipment, thermometers, gauges, etc. are used that contain mercury.</a:t>
            </a:r>
          </a:p>
          <a:p>
            <a:pPr eaLnBrk="1" hangingPunct="1"/>
            <a:r>
              <a:rPr lang="en-US" altLang="en-US">
                <a:solidFill>
                  <a:schemeClr val="accent2"/>
                </a:solidFill>
              </a:rPr>
              <a:t>Neutralizers should be on-hand:</a:t>
            </a:r>
          </a:p>
          <a:p>
            <a:pPr lvl="1" eaLnBrk="1" hangingPunct="1"/>
            <a:r>
              <a:rPr lang="en-US" altLang="en-US" u="sng">
                <a:solidFill>
                  <a:schemeClr val="accent2"/>
                </a:solidFill>
              </a:rPr>
              <a:t>Acids</a:t>
            </a:r>
            <a:r>
              <a:rPr lang="en-US" altLang="en-US">
                <a:solidFill>
                  <a:schemeClr val="accent2"/>
                </a:solidFill>
              </a:rPr>
              <a:t>: neutralize with a weak alkali (sodium bicarbonate or baking soda). </a:t>
            </a:r>
          </a:p>
          <a:p>
            <a:pPr lvl="1" eaLnBrk="1" hangingPunct="1"/>
            <a:r>
              <a:rPr lang="en-US" altLang="en-US" u="sng">
                <a:solidFill>
                  <a:schemeClr val="accent2"/>
                </a:solidFill>
              </a:rPr>
              <a:t>Alkalis</a:t>
            </a:r>
            <a:r>
              <a:rPr lang="en-US" altLang="en-US">
                <a:solidFill>
                  <a:schemeClr val="accent2"/>
                </a:solidFill>
              </a:rPr>
              <a:t>: neutralize with a weak acid (boric acid).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a:extLst>
              <a:ext uri="{FF2B5EF4-FFF2-40B4-BE49-F238E27FC236}">
                <a16:creationId xmlns:a16="http://schemas.microsoft.com/office/drawing/2014/main" id="{E3D99F75-A8D8-27E2-EE07-22B5C20676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020CA8D6-127E-4F5A-8E44-5919D446662A}" type="slidenum">
              <a:rPr lang="en-US" altLang="en-US" sz="1400"/>
              <a:pPr>
                <a:spcBef>
                  <a:spcPct val="0"/>
                </a:spcBef>
                <a:buFontTx/>
                <a:buNone/>
              </a:pPr>
              <a:t>9</a:t>
            </a:fld>
            <a:endParaRPr lang="en-US" altLang="en-US" sz="1400"/>
          </a:p>
        </p:txBody>
      </p:sp>
      <p:sp>
        <p:nvSpPr>
          <p:cNvPr id="11267" name="Rectangle 2">
            <a:extLst>
              <a:ext uri="{FF2B5EF4-FFF2-40B4-BE49-F238E27FC236}">
                <a16:creationId xmlns:a16="http://schemas.microsoft.com/office/drawing/2014/main" id="{4A22EBAC-2C5C-5A10-5FCF-85194FDC56BF}"/>
              </a:ext>
            </a:extLst>
          </p:cNvPr>
          <p:cNvSpPr>
            <a:spLocks noGrp="1" noChangeArrowheads="1"/>
          </p:cNvSpPr>
          <p:nvPr>
            <p:ph type="title"/>
          </p:nvPr>
        </p:nvSpPr>
        <p:spPr>
          <a:xfrm>
            <a:off x="685800" y="76200"/>
            <a:ext cx="7772400" cy="762000"/>
          </a:xfrm>
        </p:spPr>
        <p:txBody>
          <a:bodyPr/>
          <a:lstStyle/>
          <a:p>
            <a:pPr eaLnBrk="1" hangingPunct="1"/>
            <a:r>
              <a:rPr lang="en-US" altLang="en-US" sz="3600" b="1" u="sng"/>
              <a:t>SPILL CONTAINMENT</a:t>
            </a:r>
          </a:p>
        </p:txBody>
      </p:sp>
      <p:sp>
        <p:nvSpPr>
          <p:cNvPr id="11268" name="Rectangle 3">
            <a:extLst>
              <a:ext uri="{FF2B5EF4-FFF2-40B4-BE49-F238E27FC236}">
                <a16:creationId xmlns:a16="http://schemas.microsoft.com/office/drawing/2014/main" id="{BE484B75-546C-A933-3BA9-8B4F8F8CE940}"/>
              </a:ext>
            </a:extLst>
          </p:cNvPr>
          <p:cNvSpPr>
            <a:spLocks noGrp="1" noChangeArrowheads="1"/>
          </p:cNvSpPr>
          <p:nvPr>
            <p:ph type="body" idx="1"/>
          </p:nvPr>
        </p:nvSpPr>
        <p:spPr>
          <a:xfrm>
            <a:off x="685800" y="1981200"/>
            <a:ext cx="2362200" cy="2971800"/>
          </a:xfrm>
          <a:ln w="25400">
            <a:solidFill>
              <a:schemeClr val="tx1"/>
            </a:solidFill>
            <a:miter lim="800000"/>
            <a:headEnd/>
            <a:tailEnd/>
          </a:ln>
        </p:spPr>
        <p:txBody>
          <a:bodyPr/>
          <a:lstStyle/>
          <a:p>
            <a:pPr eaLnBrk="1" hangingPunct="1">
              <a:lnSpc>
                <a:spcPct val="90000"/>
              </a:lnSpc>
              <a:spcBef>
                <a:spcPct val="50000"/>
              </a:spcBef>
            </a:pPr>
            <a:r>
              <a:rPr lang="en-US" altLang="en-US" sz="3600">
                <a:solidFill>
                  <a:schemeClr val="accent2"/>
                </a:solidFill>
              </a:rPr>
              <a:t>Berming</a:t>
            </a:r>
          </a:p>
          <a:p>
            <a:pPr eaLnBrk="1" hangingPunct="1">
              <a:lnSpc>
                <a:spcPct val="90000"/>
              </a:lnSpc>
              <a:spcBef>
                <a:spcPct val="50000"/>
              </a:spcBef>
            </a:pPr>
            <a:r>
              <a:rPr lang="en-US" altLang="en-US" sz="3600">
                <a:solidFill>
                  <a:schemeClr val="accent2"/>
                </a:solidFill>
              </a:rPr>
              <a:t>Diking</a:t>
            </a:r>
          </a:p>
          <a:p>
            <a:pPr eaLnBrk="1" hangingPunct="1">
              <a:lnSpc>
                <a:spcPct val="90000"/>
              </a:lnSpc>
              <a:spcBef>
                <a:spcPct val="50000"/>
              </a:spcBef>
            </a:pPr>
            <a:r>
              <a:rPr lang="en-US" altLang="en-US" sz="3600">
                <a:solidFill>
                  <a:schemeClr val="accent2"/>
                </a:solidFill>
              </a:rPr>
              <a:t>Diverting</a:t>
            </a:r>
          </a:p>
          <a:p>
            <a:pPr eaLnBrk="1" hangingPunct="1">
              <a:lnSpc>
                <a:spcPct val="90000"/>
              </a:lnSpc>
              <a:spcBef>
                <a:spcPct val="50000"/>
              </a:spcBef>
            </a:pPr>
            <a:r>
              <a:rPr lang="en-US" altLang="en-US" sz="3600">
                <a:solidFill>
                  <a:schemeClr val="accent2"/>
                </a:solidFill>
              </a:rPr>
              <a:t>Blocking</a:t>
            </a:r>
          </a:p>
        </p:txBody>
      </p:sp>
      <p:sp>
        <p:nvSpPr>
          <p:cNvPr id="11269" name="Text Box 5">
            <a:extLst>
              <a:ext uri="{FF2B5EF4-FFF2-40B4-BE49-F238E27FC236}">
                <a16:creationId xmlns:a16="http://schemas.microsoft.com/office/drawing/2014/main" id="{55D6DAEC-4330-5FE4-12A5-E8499A9A00BE}"/>
              </a:ext>
            </a:extLst>
          </p:cNvPr>
          <p:cNvSpPr txBox="1">
            <a:spLocks noChangeArrowheads="1"/>
          </p:cNvSpPr>
          <p:nvPr/>
        </p:nvSpPr>
        <p:spPr bwMode="auto">
          <a:xfrm>
            <a:off x="3505200" y="1676400"/>
            <a:ext cx="49530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en-US" altLang="en-US" sz="2400"/>
              <a:t>Some Waste Accumulation Sites have concrete containment cells.  Shop towels and pads can be rolled up and used for berming or diking spills.  </a:t>
            </a:r>
          </a:p>
          <a:p>
            <a:pPr eaLnBrk="1" hangingPunct="1">
              <a:spcBef>
                <a:spcPct val="50000"/>
              </a:spcBef>
              <a:buFontTx/>
              <a:buNone/>
            </a:pPr>
            <a:r>
              <a:rPr lang="en-US" altLang="en-US" sz="2400"/>
              <a:t>Towels and pads could also be used to divert spills away from storm and sewer drains or to block the drain to prevent the spill from causing further or increased contamination.</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RetentionPeriod xmlns="978f0fa0-0184-4f80-9924-4e5f94e52079" xsi:nil="true"/>
    <Disposaldate xmlns="978f0fa0-0184-4f80-9924-4e5f94e52079" xsi:nil="true"/>
    <lcf76f155ced4ddcb4097134ff3c332f xmlns="978f0fa0-0184-4f80-9924-4e5f94e52079">
      <Terms xmlns="http://schemas.microsoft.com/office/infopath/2007/PartnerControls"/>
    </lcf76f155ced4ddcb4097134ff3c332f>
    <Status xmlns="978f0fa0-0184-4f80-9924-4e5f94e52079" xsi:nil="true"/>
    <TaxCatchAll xmlns="a5d43384-f6c9-4fc0-8219-4663a4e45d36" xsi:nil="true"/>
    <_ip_UnifiedCompliancePolicyUIAction xmlns="http://schemas.microsoft.com/sharepoint/v3" xsi:nil="true"/>
    <_ip_UnifiedCompliancePolicyProperties xmlns="http://schemas.microsoft.com/sharepoint/v3" xsi:nil="true"/>
    <OfficialAuthor xmlns="978f0fa0-0184-4f80-9924-4e5f94e5207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62C35679B54B04DADCF904FAF586088" ma:contentTypeVersion="21" ma:contentTypeDescription="Create a new document." ma:contentTypeScope="" ma:versionID="9393deeebc50c860c188165aaa9ed0cb">
  <xsd:schema xmlns:xsd="http://www.w3.org/2001/XMLSchema" xmlns:xs="http://www.w3.org/2001/XMLSchema" xmlns:p="http://schemas.microsoft.com/office/2006/metadata/properties" xmlns:ns1="http://schemas.microsoft.com/sharepoint/v3" xmlns:ns2="978f0fa0-0184-4f80-9924-4e5f94e52079" xmlns:ns3="a5d43384-f6c9-4fc0-8219-4663a4e45d36" targetNamespace="http://schemas.microsoft.com/office/2006/metadata/properties" ma:root="true" ma:fieldsID="2eaad42b4b8c9dd1e431fc7d74040a21" ns1:_="" ns2:_="" ns3:_="">
    <xsd:import namespace="http://schemas.microsoft.com/sharepoint/v3"/>
    <xsd:import namespace="978f0fa0-0184-4f80-9924-4e5f94e52079"/>
    <xsd:import namespace="a5d43384-f6c9-4fc0-8219-4663a4e45d36"/>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Status" minOccurs="0"/>
                <xsd:element ref="ns2:RetentionPeriod" minOccurs="0"/>
                <xsd:element ref="ns2:Disposaldate" minOccurs="0"/>
                <xsd:element ref="ns2:MediaServiceObjectDetectorVersions" minOccurs="0"/>
                <xsd:element ref="ns1:_ip_UnifiedCompliancePolicyProperties" minOccurs="0"/>
                <xsd:element ref="ns1:_ip_UnifiedCompliancePolicyUIAction" minOccurs="0"/>
                <xsd:element ref="ns2:MediaServiceSearchProperties" minOccurs="0"/>
                <xsd:element ref="ns2:OfficialAutho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8f0fa0-0184-4f80-9924-4e5f94e520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Location" ma:index="12" nillable="true" ma:displayName="Loca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1c7be36e-9551-4638-a550-39ad87444971"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Status" ma:index="21" nillable="true" ma:displayName="Status" ma:description="Permanent or temporary" ma:format="Dropdown" ma:internalName="Status">
      <xsd:simpleType>
        <xsd:restriction base="dms:Choice">
          <xsd:enumeration value="Permanent"/>
          <xsd:enumeration value="Temporary"/>
          <xsd:enumeration value="Choice 3"/>
        </xsd:restriction>
      </xsd:simpleType>
    </xsd:element>
    <xsd:element name="RetentionPeriod" ma:index="22" nillable="true" ma:displayName="Retention Period" ma:description="List timeframe for retention" ma:format="Dropdown" ma:internalName="RetentionPeriod">
      <xsd:simpleType>
        <xsd:restriction base="dms:Text">
          <xsd:maxLength value="255"/>
        </xsd:restriction>
      </xsd:simpleType>
    </xsd:element>
    <xsd:element name="Disposaldate" ma:index="23" nillable="true" ma:displayName="Disposal date" ma:format="Dropdown" ma:internalName="Disposaldate">
      <xsd:simpleType>
        <xsd:restriction base="dms:Text">
          <xsd:maxLength value="255"/>
        </xsd:restriction>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OfficialAuthor" ma:index="28" nillable="true" ma:displayName="Official Author" ma:format="Dropdown" ma:internalName="OfficialAuthor">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5d43384-f6c9-4fc0-8219-4663a4e45d36"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763861a7-33e0-4ee8-8b4e-decb1431fe68}" ma:internalName="TaxCatchAll" ma:showField="CatchAllData" ma:web="a5d43384-f6c9-4fc0-8219-4663a4e45d36">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A74CB0-3747-4EBD-B080-99AAB9765370}">
  <ds:schemaRefs>
    <ds:schemaRef ds:uri="http://schemas.microsoft.com/sharepoint/v3/contenttype/forms"/>
  </ds:schemaRefs>
</ds:datastoreItem>
</file>

<file path=customXml/itemProps2.xml><?xml version="1.0" encoding="utf-8"?>
<ds:datastoreItem xmlns:ds="http://schemas.openxmlformats.org/officeDocument/2006/customXml" ds:itemID="{47E0CABB-38D1-43D1-92C4-E1F8FD9243B9}">
  <ds:schemaRefs>
    <ds:schemaRef ds:uri="http://schemas.microsoft.com/office/2006/metadata/properties"/>
    <ds:schemaRef ds:uri="http://schemas.microsoft.com/office/infopath/2007/PartnerControls"/>
    <ds:schemaRef ds:uri="978f0fa0-0184-4f80-9924-4e5f94e52079"/>
    <ds:schemaRef ds:uri="a5d43384-f6c9-4fc0-8219-4663a4e45d36"/>
    <ds:schemaRef ds:uri="http://schemas.microsoft.com/sharepoint/v3"/>
  </ds:schemaRefs>
</ds:datastoreItem>
</file>

<file path=customXml/itemProps3.xml><?xml version="1.0" encoding="utf-8"?>
<ds:datastoreItem xmlns:ds="http://schemas.openxmlformats.org/officeDocument/2006/customXml" ds:itemID="{571082A3-2F15-4228-8DBD-D2DFC626B3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78f0fa0-0184-4f80-9924-4e5f94e52079"/>
    <ds:schemaRef ds:uri="a5d43384-f6c9-4fc0-8219-4663a4e45d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3164</TotalTime>
  <Words>1148</Words>
  <Application>Microsoft Office PowerPoint</Application>
  <PresentationFormat>On-screen Show (4:3)</PresentationFormat>
  <Paragraphs>132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Consolidated Emergency Response/Contingency (CERC) Plan Training  </vt:lpstr>
      <vt:lpstr>LEARNING OJECTIVES</vt:lpstr>
      <vt:lpstr>BACKGROUND</vt:lpstr>
      <vt:lpstr>Consolidated Emergency Response/Contingency Plan</vt:lpstr>
      <vt:lpstr>CONTINGENCY PLAN SECTION G EMERGENCY RESPONSE EQUIPMENT</vt:lpstr>
      <vt:lpstr>INCIDENTAL SPILLS (Non-Emergency Spills)</vt:lpstr>
      <vt:lpstr>SPILL RESPONSE EQUIPMENT</vt:lpstr>
      <vt:lpstr>SPILL RESPONSE EQUIPMENT(2 of 2)</vt:lpstr>
      <vt:lpstr>SPILL CONTAINMENT</vt:lpstr>
      <vt:lpstr>DEMONSTRATION/SPILL DRILL</vt:lpstr>
      <vt:lpstr>FIRE EXTINGUISHERS</vt:lpstr>
      <vt:lpstr>EYEWASH/SHOWER </vt:lpstr>
      <vt:lpstr>DECONTAMINATION</vt:lpstr>
      <vt:lpstr>PERSONAL PROTECTIVE  EQUIPMENT (PPE) (1 of 3)</vt:lpstr>
      <vt:lpstr>     PPE (2 of 3)</vt:lpstr>
      <vt:lpstr>PPE (3 of 3)</vt:lpstr>
      <vt:lpstr>DEMONSTRATION</vt:lpstr>
      <vt:lpstr>REVIEW</vt:lpstr>
      <vt:lpstr>QUESTIONS?</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Hazardous Materials Business Plan Training Topic 3</dc:title>
  <dc:creator>kevin.mcguinness</dc:creator>
  <cp:lastModifiedBy>Hernandez CIV Jesus R</cp:lastModifiedBy>
  <cp:revision>66</cp:revision>
  <dcterms:created xsi:type="dcterms:W3CDTF">2005-05-17T00:29:24Z</dcterms:created>
  <dcterms:modified xsi:type="dcterms:W3CDTF">2024-10-21T19:57:04Z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0x010100C62C35679B54B04DADCF904FAF586088</vt:lpwstr>
  </property>
  <property fmtid="{D5CDD505-2E9C-101B-9397-08002B2CF9AE}" pid="3" name="MediaServiceImageTags">
    <vt:lpwstr/>
  </property>
</Properties>
</file>