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65" r:id="rId6"/>
    <p:sldId id="266" r:id="rId7"/>
    <p:sldId id="264" r:id="rId8"/>
    <p:sldId id="257" r:id="rId9"/>
    <p:sldId id="275" r:id="rId10"/>
    <p:sldId id="271" r:id="rId11"/>
    <p:sldId id="272" r:id="rId12"/>
    <p:sldId id="277" r:id="rId13"/>
    <p:sldId id="276" r:id="rId14"/>
    <p:sldId id="278" r:id="rId15"/>
  </p:sldIdLst>
  <p:sldSz cx="9144000" cy="6858000" type="screen4x3"/>
  <p:notesSz cx="7007225" cy="9293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1BD212-950F-6AA2-A09C-736D6ED70007}" v="14" dt="2024-10-21T19:58:14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9" d="100"/>
          <a:sy n="99" d="100"/>
        </p:scale>
        <p:origin x="146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ona CIV Paul M" userId="S::paul.corona@usmc.mil::3ecefa3f-8803-4d3a-86cc-ccc80dee2537" providerId="AD" clId="Web-{A51BD212-950F-6AA2-A09C-736D6ED70007}"/>
    <pc:docChg chg="modSld">
      <pc:chgData name="Corona CIV Paul M" userId="S::paul.corona@usmc.mil::3ecefa3f-8803-4d3a-86cc-ccc80dee2537" providerId="AD" clId="Web-{A51BD212-950F-6AA2-A09C-736D6ED70007}" dt="2024-10-21T19:58:14.797" v="13" actId="20577"/>
      <pc:docMkLst>
        <pc:docMk/>
      </pc:docMkLst>
      <pc:sldChg chg="modSp">
        <pc:chgData name="Corona CIV Paul M" userId="S::paul.corona@usmc.mil::3ecefa3f-8803-4d3a-86cc-ccc80dee2537" providerId="AD" clId="Web-{A51BD212-950F-6AA2-A09C-736D6ED70007}" dt="2024-10-21T19:58:14.797" v="13" actId="20577"/>
        <pc:sldMkLst>
          <pc:docMk/>
          <pc:sldMk cId="0" sldId="278"/>
        </pc:sldMkLst>
        <pc:spChg chg="mod">
          <ac:chgData name="Corona CIV Paul M" userId="S::paul.corona@usmc.mil::3ecefa3f-8803-4d3a-86cc-ccc80dee2537" providerId="AD" clId="Web-{A51BD212-950F-6AA2-A09C-736D6ED70007}" dt="2024-10-21T19:58:14.797" v="13" actId="20577"/>
          <ac:spMkLst>
            <pc:docMk/>
            <pc:sldMk cId="0" sldId="278"/>
            <ac:spMk id="13316" creationId="{087502E5-009F-01B6-2240-7263B7C57C6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96FC849-50B4-AD8C-074F-554C781144B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AABA33D-F96E-66EE-8FEC-54EE5517A6E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D70B667-2CD2-6AB1-A9D5-9D8478E15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50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F25C4B4D-CDF2-EE12-23E9-3E17A5226FD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371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FD13AC08-140E-F488-F22E-9147304E311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8088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555F5678-3C76-3188-56DA-2EDEFB66C6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8088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9695944-48BF-443A-AE59-A55288283C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EBB3EE-E874-240C-02ED-841717A7D9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5B7638-C0EC-89DF-0051-802E885B4C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8212E3-1976-65F9-82B8-7C40C28CF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27C7C-9138-432B-92B6-D719992C25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943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991BD3-0BE6-9643-369A-C70B84AEF7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1B3B11-AB55-B9A7-7F02-7F093FD8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E5495E-79CB-73EB-3596-55727FD91E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52DF12-27C8-4785-A2ED-9FCB11764B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09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3825AF-A87D-A31B-4774-8A71205402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9744E1-7DE7-2069-31F6-1EFD44C35A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27ABBA-F37B-FEFD-2459-F9280ECBF9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EDB7F-368D-472C-B306-45C9D24449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76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1B9F27-5DDF-B6B6-EEF7-3BC29BE9BF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F4794B-1700-EC22-E960-2E47473B1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7271C6-489A-D9C0-141D-F3CE78710C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968880-D129-41EB-9AD6-2D402B7F6C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352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BC7DDF-7013-E071-3C71-44448C8B35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3A32B2-9BE9-1D1E-E840-AD4B70C300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F06BC6-3D30-A419-FC5D-FF00119F8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5EC683-150E-476C-B293-1A891D4610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97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F6243D-F4D1-EF71-22AC-A4CA178B48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E2E2EA-A35C-DBB3-4925-13C7233F20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53593F-7503-0BEC-A2A8-C395B661FF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9C241-D59E-474D-AAC3-8BA02D718D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582045-03CB-DB56-AE07-72CD6B412C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122040B-D23B-32C4-320D-4F53F89904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9C4AC48-8ACA-956A-E426-5FF82F69ED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B884B5-8A49-497F-8A6A-BDEC2D47A3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53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214B6B4-A33E-7C63-7D39-03B58C6F0C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E0847C6-DFC5-D033-BF90-858568C94F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D83A51C-B0F0-45F6-F0C3-FEBBBE2875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7ECDEA-D510-41E5-94E8-879395808D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808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C4F9FDA-4B9B-837F-DB72-F5C9E90EBF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2BF3B69-97DE-11B8-1E58-6075A5C2AF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24D402-AA79-09F4-9905-63157AD6BB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88C18-31A7-4CFF-8DAC-A901AF2D72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799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06DCC5-FE93-F5B3-F78F-8BFA6B5E21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FC98E4-18D5-D525-8931-E363DD5851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5AD49A-9C09-5201-64FA-8469C3B883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5ABE2F-7C31-4CFA-BF51-A62E45F35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81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42241B-5D39-B917-4FAD-509E9CB146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FA5967-3655-BD71-C966-BBFFFFA1FE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BE43CC-A31A-008B-2B64-2A8EEA5E67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0F1069-3292-4F1F-B1C7-4F29689F68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224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1C7A9B3-46D3-6E76-837D-6251EE0BDB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54F064E-AEAD-1FFC-AEE1-CA3B9E2A89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20D0169-F367-01EC-050B-B1DA38AA60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EAD8736-599F-E6A7-9167-ECA30837C7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387BE0B-8064-6E4A-703C-0AF2006A49F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C79070B-3DA8-429F-95C3-DBD689FA2F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EFD0CF2E-E3E7-2280-848E-84554D14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F2CA53-D2AE-4312-BA26-A91E2D19B7B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5CE015B0-6775-2E98-B159-C9C4BDB707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sz="3200" b="1" u="sng" dirty="0"/>
              <a:t>Consolidated Emergency Response/Contingency (CERC) Plan Training </a:t>
            </a:r>
            <a:br>
              <a:rPr lang="en-US" altLang="en-US" sz="3200" b="1" u="sng" dirty="0"/>
            </a:br>
            <a:endParaRPr lang="en-US" altLang="en-US" sz="3200" b="1" u="sng" dirty="0"/>
          </a:p>
        </p:txBody>
      </p:sp>
      <p:grpSp>
        <p:nvGrpSpPr>
          <p:cNvPr id="3076" name="Group 7">
            <a:extLst>
              <a:ext uri="{FF2B5EF4-FFF2-40B4-BE49-F238E27FC236}">
                <a16:creationId xmlns:a16="http://schemas.microsoft.com/office/drawing/2014/main" id="{637FE582-9A60-FD5B-180D-E787DA35F4B8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257300"/>
            <a:ext cx="6858000" cy="4800600"/>
            <a:chOff x="816" y="672"/>
            <a:chExt cx="4123" cy="2969"/>
          </a:xfrm>
        </p:grpSpPr>
        <p:pic>
          <p:nvPicPr>
            <p:cNvPr id="3079" name="Picture 5" descr="HC20C">
              <a:extLst>
                <a:ext uri="{FF2B5EF4-FFF2-40B4-BE49-F238E27FC236}">
                  <a16:creationId xmlns:a16="http://schemas.microsoft.com/office/drawing/2014/main" id="{B1F6E99F-076F-84EA-6C61-D787FD60C1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672"/>
              <a:ext cx="4123" cy="2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0" name="Text Box 6">
              <a:extLst>
                <a:ext uri="{FF2B5EF4-FFF2-40B4-BE49-F238E27FC236}">
                  <a16:creationId xmlns:a16="http://schemas.microsoft.com/office/drawing/2014/main" id="{CBEA28E1-9067-6612-8F78-35D355D1DB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803"/>
              <a:ext cx="2065" cy="127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3600" b="1" u="sng" dirty="0"/>
                <a:t>Section 4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800" b="1" dirty="0">
                <a:solidFill>
                  <a:srgbClr val="FF0000"/>
                </a:solidFill>
                <a:latin typeface="Arial Unicode MS" panose="020B0604020202020204" pitchFamily="34" charset="-128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Arial Unicode MS" panose="020B0604020202020204" pitchFamily="34" charset="-128"/>
                </a:rPr>
                <a:t>Emergency Response Plan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Arial Unicode MS" panose="020B0604020202020204" pitchFamily="34" charset="-128"/>
                </a:rPr>
                <a:t>Implementation</a:t>
              </a:r>
            </a:p>
          </p:txBody>
        </p:sp>
      </p:grpSp>
      <p:sp>
        <p:nvSpPr>
          <p:cNvPr id="3077" name="Text Box 8">
            <a:extLst>
              <a:ext uri="{FF2B5EF4-FFF2-40B4-BE49-F238E27FC236}">
                <a16:creationId xmlns:a16="http://schemas.microsoft.com/office/drawing/2014/main" id="{FC3D1DB2-7FAD-0F6B-57C0-5579A0DC5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997575"/>
            <a:ext cx="6934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u="sng"/>
              <a:t>Persons Trained</a:t>
            </a:r>
            <a:r>
              <a:rPr lang="en-US" altLang="en-US" sz="2000"/>
              <a:t>: </a:t>
            </a:r>
            <a:r>
              <a:rPr lang="en-US" altLang="en-US" sz="2000" b="1"/>
              <a:t>Hazardous Materials/Waste Handlers/ECCs.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(Annual Training Requirement) </a:t>
            </a:r>
          </a:p>
        </p:txBody>
      </p:sp>
      <p:sp>
        <p:nvSpPr>
          <p:cNvPr id="3078" name="Text Box 9">
            <a:extLst>
              <a:ext uri="{FF2B5EF4-FFF2-40B4-BE49-F238E27FC236}">
                <a16:creationId xmlns:a16="http://schemas.microsoft.com/office/drawing/2014/main" id="{CDB3D74D-DA63-5FE6-B003-A5AE942FF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5765" y="3539756"/>
            <a:ext cx="3276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Arial Unicode MS" panose="020B0604020202020204" pitchFamily="34" charset="-128"/>
              </a:rPr>
              <a:t>Please print and sign your name on the training roster.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CED7D556-B5C0-6F48-39E0-1C84F4908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A6D9B0-EC70-41B2-8DE3-BDC179D2949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443FD2F-4C80-1F2D-8CF7-B361FD16C5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REVIEW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DAD2722-86C6-AC82-3592-2D35B8D2A5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Emergencies are situations beyond our control or  capabilities and may involve fire or serious personal injury.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Units control and clean-up incidental (minor) spills.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Call 911 (or pull the fire alarm in case of emergency) and provide the Dispatcher emergency information.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Be prepared to assist the responders when they arrive on the scene.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Sign-in on the Training Roster (CERC).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9162A8A8-30CC-7455-7A16-D4F1BB4D4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4198B7-4F6F-4745-B25B-F185E0F3C9E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2B06FF0-863C-2F1A-C0EA-9793F27990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4000" b="1" u="sng"/>
              <a:t>QUESTIONS?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87502E5-009F-01B6-2240-7263B7C57C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458200" cy="38862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Contact your unit Hazardous Waste Coordinator (HWC) or your Group’s Environmental Compliance Coordinator (ECC) for emergency assistance.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i="1" dirty="0">
                <a:solidFill>
                  <a:schemeClr val="accent2"/>
                </a:solidFill>
              </a:rPr>
              <a:t>Contact the Environmental Department’s CETEP Coordinator at 307-1306 for questions regarding this presentation and/or for training assistance.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C3204580-692E-2D03-8CAA-81207E66B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561AFC-1A77-49A1-9FA8-420A3518DC1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98A77F7-F20B-FCF4-FA90-C800968DD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LEARNING OJECTIVES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31E24161-E636-5D61-D3B9-174BC234CA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8001000" cy="45720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b="1"/>
              <a:t>Terminal Learning Objective:</a:t>
            </a:r>
            <a:r>
              <a:rPr lang="en-US" altLang="en-US" sz="2400"/>
              <a:t> </a:t>
            </a:r>
            <a:r>
              <a:rPr lang="en-US" altLang="en-US" sz="2800">
                <a:solidFill>
                  <a:schemeClr val="accent2"/>
                </a:solidFill>
              </a:rPr>
              <a:t>Meet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accent2"/>
                </a:solidFill>
              </a:rPr>
              <a:t> 	Consolidated Emergency Response/Contingency Plan annual training requirement for implementing emergency response.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b="1"/>
              <a:t>Enabling Learning Objectives:</a:t>
            </a:r>
            <a:endParaRPr lang="en-US" altLang="en-US" b="1">
              <a:solidFill>
                <a:schemeClr val="accent2"/>
              </a:solidFill>
            </a:endParaRPr>
          </a:p>
          <a:p>
            <a:pPr lvl="1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Recognize “emergency response” situations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Know the difference between “emergency response” and “incidental spill”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Implement the emergency response plan to request spill control or clean-up assistance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DD02445C-1142-23E6-EB2E-044F3BB2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4D0ECD-7719-490C-995A-16919DF6262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5123" name="Rectangle 3074">
            <a:extLst>
              <a:ext uri="{FF2B5EF4-FFF2-40B4-BE49-F238E27FC236}">
                <a16:creationId xmlns:a16="http://schemas.microsoft.com/office/drawing/2014/main" id="{89E7D1F9-585D-7DF2-0E50-D09B3EE91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BACKGROUND</a:t>
            </a:r>
          </a:p>
        </p:txBody>
      </p:sp>
      <p:sp>
        <p:nvSpPr>
          <p:cNvPr id="5124" name="Rectangle 3075">
            <a:extLst>
              <a:ext uri="{FF2B5EF4-FFF2-40B4-BE49-F238E27FC236}">
                <a16:creationId xmlns:a16="http://schemas.microsoft.com/office/drawing/2014/main" id="{302ECFD6-981F-D4C1-F8F4-F8689D5476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3225" y="1028700"/>
            <a:ext cx="8077200" cy="5105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All personnel are required to have a basic knowledge or “awareness” of emergency procedures at our unit.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Emergencies include large (&gt;25 gallons) spills, fires, or incidents of serious, and potentially serious, personal injury.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We must prevent accidents and mishaps but respond effectively when they do occur.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Recognize the emergency and know how to sound the alarm.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20C20A9A-4852-C48E-8D08-F5268CD1A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97A8C6-FADA-4098-ADFE-F7F4B752EE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C74502F-60FB-81B4-2547-34834FDE02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16002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EMERGENCY RESPONSE</a:t>
            </a:r>
            <a:br>
              <a:rPr lang="en-US" altLang="en-US" sz="3600" b="1" u="sng"/>
            </a:br>
            <a:r>
              <a:rPr lang="en-US" altLang="en-US" sz="3600" b="1" u="sng"/>
              <a:t> DEFINED</a:t>
            </a:r>
            <a:br>
              <a:rPr lang="en-US" altLang="en-US" sz="3600" b="1" u="sng"/>
            </a:br>
            <a:r>
              <a:rPr lang="en-US" altLang="en-US" sz="2400" b="1" u="sng"/>
              <a:t>29 CFR 1910.120(a)(3)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3718856-CD5B-493F-5C6E-563502DDC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“…an occurrence which results, or that is likely to result, in an uncontrolled release of a hazardous substance…”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“Release” meaning a hazardous substance getting into the environment (air, water, waterway, soil).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“Uncontrolled” meaning that stopping, containing, or cleaning up the release is beyond our unit’s ability.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0D45547B-9819-A1CB-322C-7C8BB8C70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2D2D1F-11F6-4701-989B-8265B41A674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7DAB008-6DBC-A7A1-5D20-88A4544783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848600" cy="9906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EMERGENCY SITUATIONS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0795F2F-CBFC-550D-BE30-A4D8140226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305800" cy="48006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chemeClr val="accent2"/>
                </a:solidFill>
              </a:rPr>
              <a:t>Emergency situations may include: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…a fire, visible or noxious fumes, or other significant health and safety hazards.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…an off-site, or potential offsite, impact such as the spill contaminating soil or entering storm drain.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…a need for assistance outside your unit to stop, contain, or clean up a chemical release.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Or if there is </a:t>
            </a:r>
            <a:r>
              <a:rPr lang="en-US" altLang="en-US" b="1" u="sng">
                <a:solidFill>
                  <a:schemeClr val="accent2"/>
                </a:solidFill>
              </a:rPr>
              <a:t>any</a:t>
            </a:r>
            <a:r>
              <a:rPr lang="en-US" altLang="en-US" b="1">
                <a:solidFill>
                  <a:schemeClr val="accent2"/>
                </a:solidFill>
              </a:rPr>
              <a:t> </a:t>
            </a:r>
            <a:r>
              <a:rPr lang="en-US" altLang="en-US">
                <a:solidFill>
                  <a:schemeClr val="accent2"/>
                </a:solidFill>
              </a:rPr>
              <a:t>doubt about the situations above.</a:t>
            </a:r>
            <a:endParaRPr lang="en-US" altLang="en-US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26464DD4-6186-D9D6-63B0-EA198880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352908-06B2-4D15-8DE5-BCB85582425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DB805F6-E90E-0A6B-D936-F3A2629FD3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NOTIFICATION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843092D0-CBB2-CC63-7E4F-14B88D3B65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82000" cy="5334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Review our Consolidated Emergency Response/Contingency (CERC) Plan Training Section 2 Emergency Response Plan.</a:t>
            </a:r>
          </a:p>
          <a:p>
            <a:pPr eaLnBrk="1" hangingPunct="1">
              <a:buFontTx/>
              <a:buNone/>
            </a:pPr>
            <a:endParaRPr lang="en-US" altLang="en-US">
              <a:solidFill>
                <a:schemeClr val="accent2"/>
              </a:solidFill>
            </a:endParaRPr>
          </a:p>
          <a:p>
            <a:pPr eaLnBrk="1" hangingPunct="1"/>
            <a:endParaRPr lang="en-US" altLang="en-US">
              <a:solidFill>
                <a:schemeClr val="accent2"/>
              </a:solidFill>
            </a:endParaRPr>
          </a:p>
          <a:p>
            <a:pPr eaLnBrk="1" hangingPunct="1"/>
            <a:endParaRPr lang="en-US" altLang="en-US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Or activate the building’s fire alarm in case of an emergency.  </a:t>
            </a:r>
          </a:p>
        </p:txBody>
      </p:sp>
      <p:graphicFrame>
        <p:nvGraphicFramePr>
          <p:cNvPr id="8197" name="Object 0">
            <a:extLst>
              <a:ext uri="{FF2B5EF4-FFF2-40B4-BE49-F238E27FC236}">
                <a16:creationId xmlns:a16="http://schemas.microsoft.com/office/drawing/2014/main" id="{311A6476-4D3C-3CCC-4234-62E45F16E4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2743200"/>
          <a:ext cx="1905000" cy="163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793138" imgH="1379830" progId="MS_ClipArt_Gallery.2">
                  <p:embed/>
                </p:oleObj>
              </mc:Choice>
              <mc:Fallback>
                <p:oleObj name="Clip" r:id="rId2" imgW="1793138" imgH="1379830" progId="MS_ClipArt_Gallery.2">
                  <p:embed/>
                  <p:pic>
                    <p:nvPicPr>
                      <p:cNvPr id="8197" name="Object 0">
                        <a:extLst>
                          <a:ext uri="{FF2B5EF4-FFF2-40B4-BE49-F238E27FC236}">
                            <a16:creationId xmlns:a16="http://schemas.microsoft.com/office/drawing/2014/main" id="{311A6476-4D3C-3CCC-4234-62E45F16E4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743200"/>
                        <a:ext cx="1905000" cy="163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EEB6811F-B614-7858-F978-53F92FFB0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093BFA-6D8E-4A80-A5BB-5C528A039EA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2CF9068-0892-9603-CE5A-12712FF4BB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3716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EMERGENCY NOTIFICATION PROCEDURES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2AE3512D-1C0B-50A6-8133-C39E77B567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4876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If emergency response is warranted, call 911 for fire, medical, and/or PMO assistance.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Be prepared to provide: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Your name and telephone number.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Exact location of the incident (i.e., hangar or bldg., and room number).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Description of what is happening.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Any other relevant information.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9F9F43D3-251B-5803-B0F2-C79423202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F59530-EAF0-4493-9E15-B2760E3AB33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31C8E2D-5720-EB53-383E-8D73574658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14478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EMERGENCY NOTIFICATION </a:t>
            </a:r>
            <a:r>
              <a:rPr lang="en-US" altLang="en-US" sz="3600" b="1"/>
              <a:t> </a:t>
            </a:r>
            <a:br>
              <a:rPr lang="en-US" altLang="en-US" sz="3600" b="1"/>
            </a:br>
            <a:r>
              <a:rPr lang="en-US" altLang="en-US" sz="3600" b="1"/>
              <a:t>           </a:t>
            </a:r>
            <a:r>
              <a:rPr lang="en-US" altLang="en-US" sz="3600" b="1" u="sng"/>
              <a:t>PROCEDURES</a:t>
            </a:r>
            <a:r>
              <a:rPr lang="en-US" altLang="en-US" sz="2000" b="1" u="sng"/>
              <a:t> </a:t>
            </a:r>
            <a:r>
              <a:rPr lang="en-US" altLang="en-US" sz="2000" b="1"/>
              <a:t>(2 of 2)</a:t>
            </a:r>
            <a:endParaRPr lang="en-US" altLang="en-US" sz="3600" b="1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E6AA52A-2DB4-4722-6F67-906F0DC8C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514600"/>
            <a:ext cx="8763000" cy="27432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Do not hang up the telephone until the 911 Dispatcher terminates the call.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The ranking person acts as On-Scene-Commander until relieved by the Miramar Fire Dept.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EEC5B24D-DC5C-196A-A161-CF7CE231F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E91968-6FB1-440B-963A-3C1B53D1016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E7FB843-2C16-BF4B-69EC-1B76C10448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ON-SCENE-COMMANDER RESPONSIBILITIES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1A6DA10-1EDD-D43A-76AB-635292BAFF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4343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Start or continue any evacuation or crowd control the incident may require.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Gather additional useful information w/o risking hazard exposure.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Be prepared to guide emergency response personnel and a provide situation update.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Have SDS’s on-hand to assist responders, if available.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2C35679B54B04DADCF904FAF586088" ma:contentTypeVersion="21" ma:contentTypeDescription="Create a new document." ma:contentTypeScope="" ma:versionID="9393deeebc50c860c188165aaa9ed0cb">
  <xsd:schema xmlns:xsd="http://www.w3.org/2001/XMLSchema" xmlns:xs="http://www.w3.org/2001/XMLSchema" xmlns:p="http://schemas.microsoft.com/office/2006/metadata/properties" xmlns:ns1="http://schemas.microsoft.com/sharepoint/v3" xmlns:ns2="978f0fa0-0184-4f80-9924-4e5f94e52079" xmlns:ns3="a5d43384-f6c9-4fc0-8219-4663a4e45d36" targetNamespace="http://schemas.microsoft.com/office/2006/metadata/properties" ma:root="true" ma:fieldsID="2eaad42b4b8c9dd1e431fc7d74040a21" ns1:_="" ns2:_="" ns3:_="">
    <xsd:import namespace="http://schemas.microsoft.com/sharepoint/v3"/>
    <xsd:import namespace="978f0fa0-0184-4f80-9924-4e5f94e52079"/>
    <xsd:import namespace="a5d43384-f6c9-4fc0-8219-4663a4e45d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Status" minOccurs="0"/>
                <xsd:element ref="ns2:RetentionPeriod" minOccurs="0"/>
                <xsd:element ref="ns2:Disposaldate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OfficialAutho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8f0fa0-0184-4f80-9924-4e5f94e520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c7be36e-9551-4638-a550-39ad874449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tatus" ma:index="21" nillable="true" ma:displayName="Status" ma:description="Permanent or temporary" ma:format="Dropdown" ma:internalName="Status">
      <xsd:simpleType>
        <xsd:restriction base="dms:Choice">
          <xsd:enumeration value="Permanent"/>
          <xsd:enumeration value="Temporary"/>
          <xsd:enumeration value="Choice 3"/>
        </xsd:restriction>
      </xsd:simpleType>
    </xsd:element>
    <xsd:element name="RetentionPeriod" ma:index="22" nillable="true" ma:displayName="Retention Period" ma:description="List timeframe for retention" ma:format="Dropdown" ma:internalName="RetentionPeriod">
      <xsd:simpleType>
        <xsd:restriction base="dms:Text">
          <xsd:maxLength value="255"/>
        </xsd:restriction>
      </xsd:simpleType>
    </xsd:element>
    <xsd:element name="Disposaldate" ma:index="23" nillable="true" ma:displayName="Disposal date" ma:format="Dropdown" ma:internalName="Disposaldat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OfficialAuthor" ma:index="28" nillable="true" ma:displayName="Official Author" ma:format="Dropdown" ma:internalName="OfficialAutho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43384-f6c9-4fc0-8219-4663a4e45d3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63861a7-33e0-4ee8-8b4e-decb1431fe68}" ma:internalName="TaxCatchAll" ma:showField="CatchAllData" ma:web="a5d43384-f6c9-4fc0-8219-4663a4e45d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tentionPeriod xmlns="978f0fa0-0184-4f80-9924-4e5f94e52079" xsi:nil="true"/>
    <Disposaldate xmlns="978f0fa0-0184-4f80-9924-4e5f94e52079" xsi:nil="true"/>
    <lcf76f155ced4ddcb4097134ff3c332f xmlns="978f0fa0-0184-4f80-9924-4e5f94e52079">
      <Terms xmlns="http://schemas.microsoft.com/office/infopath/2007/PartnerControls"/>
    </lcf76f155ced4ddcb4097134ff3c332f>
    <Status xmlns="978f0fa0-0184-4f80-9924-4e5f94e52079" xsi:nil="true"/>
    <TaxCatchAll xmlns="a5d43384-f6c9-4fc0-8219-4663a4e45d36" xsi:nil="true"/>
    <_ip_UnifiedCompliancePolicyUIAction xmlns="http://schemas.microsoft.com/sharepoint/v3" xsi:nil="true"/>
    <_ip_UnifiedCompliancePolicyProperties xmlns="http://schemas.microsoft.com/sharepoint/v3" xsi:nil="true"/>
    <OfficialAuthor xmlns="978f0fa0-0184-4f80-9924-4e5f94e52079" xsi:nil="true"/>
  </documentManagement>
</p:properties>
</file>

<file path=customXml/itemProps1.xml><?xml version="1.0" encoding="utf-8"?>
<ds:datastoreItem xmlns:ds="http://schemas.openxmlformats.org/officeDocument/2006/customXml" ds:itemID="{BD0C2C55-2112-455D-ADCA-C50B8130FD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02878A-598B-4886-A848-F9895CAACC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78f0fa0-0184-4f80-9924-4e5f94e52079"/>
    <ds:schemaRef ds:uri="a5d43384-f6c9-4fc0-8219-4663a4e45d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F9909EC-13EC-4F0B-BB65-B1FE39FD0CDC}">
  <ds:schemaRefs>
    <ds:schemaRef ds:uri="http://schemas.microsoft.com/office/2006/metadata/properties"/>
    <ds:schemaRef ds:uri="http://schemas.microsoft.com/office/infopath/2007/PartnerControls"/>
    <ds:schemaRef ds:uri="978f0fa0-0184-4f80-9924-4e5f94e52079"/>
    <ds:schemaRef ds:uri="a5d43384-f6c9-4fc0-8219-4663a4e45d36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628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Consolidated Emergency Response/Contingency (CERC) Plan Training  </vt:lpstr>
      <vt:lpstr>LEARNING OJECTIVES</vt:lpstr>
      <vt:lpstr>BACKGROUND</vt:lpstr>
      <vt:lpstr>EMERGENCY RESPONSE  DEFINED 29 CFR 1910.120(a)(3)</vt:lpstr>
      <vt:lpstr>EMERGENCY SITUATIONS</vt:lpstr>
      <vt:lpstr>NOTIFICATION</vt:lpstr>
      <vt:lpstr>EMERGENCY NOTIFICATION PROCEDURES</vt:lpstr>
      <vt:lpstr>EMERGENCY NOTIFICATION              PROCEDURES (2 of 2)</vt:lpstr>
      <vt:lpstr>ON-SCENE-COMMANDER RESPONSIBILITIES</vt:lpstr>
      <vt:lpstr>REVIEW</vt:lpstr>
      <vt:lpstr>QUESTIONS?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Hazardous Materials Business Plan Training Topic 2</dc:title>
  <dc:creator>kevin.mcguinness</dc:creator>
  <cp:lastModifiedBy>Hernandez CIV Jesus R</cp:lastModifiedBy>
  <cp:revision>54</cp:revision>
  <cp:lastPrinted>2016-01-12T23:57:01Z</cp:lastPrinted>
  <dcterms:created xsi:type="dcterms:W3CDTF">2005-05-14T01:42:29Z</dcterms:created>
  <dcterms:modified xsi:type="dcterms:W3CDTF">2024-10-21T19:58:16Z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0x010100C62C35679B54B04DADCF904FAF586088</vt:lpwstr>
  </property>
  <property fmtid="{D5CDD505-2E9C-101B-9397-08002B2CF9AE}" pid="3" name="MediaServiceImageTags">
    <vt:lpwstr/>
  </property>
</Properties>
</file>