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4"/>
  </p:sldMasterIdLst>
  <p:sldIdLst>
    <p:sldId id="257" r:id="rId5"/>
    <p:sldId id="262" r:id="rId6"/>
    <p:sldId id="263" r:id="rId7"/>
    <p:sldId id="264" r:id="rId8"/>
    <p:sldId id="265" r:id="rId9"/>
    <p:sldId id="266" r:id="rId10"/>
    <p:sldId id="267" r:id="rId11"/>
    <p:sldId id="275" r:id="rId12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D996AB34-C1A5-2B4E-A192-88E351C6FA52}" v="10" dt="2025-04-02T18:21:31.023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20013" autoAdjust="0"/>
    <p:restoredTop sz="94660"/>
  </p:normalViewPr>
  <p:slideViewPr>
    <p:cSldViewPr snapToGrid="0">
      <p:cViewPr varScale="1">
        <p:scale>
          <a:sx n="116" d="100"/>
          <a:sy n="116" d="100"/>
        </p:scale>
        <p:origin x="102" y="27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presProps" Target="presProps.xml"/><Relationship Id="rId18" Type="http://schemas.microsoft.com/office/2015/10/relationships/revisionInfo" Target="revisionInfo.xml"/><Relationship Id="rId3" Type="http://schemas.openxmlformats.org/officeDocument/2006/relationships/customXml" Target="../customXml/item3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microsoft.com/office/2016/11/relationships/changesInfo" Target="changesInfos/changesInfo1.xml"/><Relationship Id="rId2" Type="http://schemas.openxmlformats.org/officeDocument/2006/relationships/customXml" Target="../customXml/item2.xml"/><Relationship Id="rId16" Type="http://schemas.openxmlformats.org/officeDocument/2006/relationships/tableStyles" Target="tableStyles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5" Type="http://schemas.openxmlformats.org/officeDocument/2006/relationships/slide" Target="slides/slide1.xml"/><Relationship Id="rId15" Type="http://schemas.openxmlformats.org/officeDocument/2006/relationships/theme" Target="theme/theme1.xml"/><Relationship Id="rId10" Type="http://schemas.openxmlformats.org/officeDocument/2006/relationships/slide" Target="slides/slide6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viewProps" Target="viewProp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Corona CIV Paul M" userId="S::paul.corona@usmc.mil::3ecefa3f-8803-4d3a-86cc-ccc80dee2537" providerId="AD" clId="Web-{D996AB34-C1A5-2B4E-A192-88E351C6FA52}"/>
    <pc:docChg chg="delSld">
      <pc:chgData name="Corona CIV Paul M" userId="S::paul.corona@usmc.mil::3ecefa3f-8803-4d3a-86cc-ccc80dee2537" providerId="AD" clId="Web-{D996AB34-C1A5-2B4E-A192-88E351C6FA52}" dt="2025-04-02T18:21:31.023" v="9"/>
      <pc:docMkLst>
        <pc:docMk/>
      </pc:docMkLst>
      <pc:sldChg chg="del">
        <pc:chgData name="Corona CIV Paul M" userId="S::paul.corona@usmc.mil::3ecefa3f-8803-4d3a-86cc-ccc80dee2537" providerId="AD" clId="Web-{D996AB34-C1A5-2B4E-A192-88E351C6FA52}" dt="2025-04-02T18:20:58.710" v="0"/>
        <pc:sldMkLst>
          <pc:docMk/>
          <pc:sldMk cId="1278585137" sldId="258"/>
        </pc:sldMkLst>
      </pc:sldChg>
      <pc:sldChg chg="del">
        <pc:chgData name="Corona CIV Paul M" userId="S::paul.corona@usmc.mil::3ecefa3f-8803-4d3a-86cc-ccc80dee2537" providerId="AD" clId="Web-{D996AB34-C1A5-2B4E-A192-88E351C6FA52}" dt="2025-04-02T18:20:59.913" v="1"/>
        <pc:sldMkLst>
          <pc:docMk/>
          <pc:sldMk cId="760467023" sldId="259"/>
        </pc:sldMkLst>
      </pc:sldChg>
      <pc:sldChg chg="del">
        <pc:chgData name="Corona CIV Paul M" userId="S::paul.corona@usmc.mil::3ecefa3f-8803-4d3a-86cc-ccc80dee2537" providerId="AD" clId="Web-{D996AB34-C1A5-2B4E-A192-88E351C6FA52}" dt="2025-04-02T18:21:01.100" v="2"/>
        <pc:sldMkLst>
          <pc:docMk/>
          <pc:sldMk cId="4114664828" sldId="260"/>
        </pc:sldMkLst>
      </pc:sldChg>
      <pc:sldChg chg="del">
        <pc:chgData name="Corona CIV Paul M" userId="S::paul.corona@usmc.mil::3ecefa3f-8803-4d3a-86cc-ccc80dee2537" providerId="AD" clId="Web-{D996AB34-C1A5-2B4E-A192-88E351C6FA52}" dt="2025-04-02T18:21:03.132" v="3"/>
        <pc:sldMkLst>
          <pc:docMk/>
          <pc:sldMk cId="3104098872" sldId="261"/>
        </pc:sldMkLst>
      </pc:sldChg>
      <pc:sldChg chg="del">
        <pc:chgData name="Corona CIV Paul M" userId="S::paul.corona@usmc.mil::3ecefa3f-8803-4d3a-86cc-ccc80dee2537" providerId="AD" clId="Web-{D996AB34-C1A5-2B4E-A192-88E351C6FA52}" dt="2025-04-02T18:21:24.601" v="4"/>
        <pc:sldMkLst>
          <pc:docMk/>
          <pc:sldMk cId="3321574919" sldId="268"/>
        </pc:sldMkLst>
      </pc:sldChg>
      <pc:sldChg chg="del">
        <pc:chgData name="Corona CIV Paul M" userId="S::paul.corona@usmc.mil::3ecefa3f-8803-4d3a-86cc-ccc80dee2537" providerId="AD" clId="Web-{D996AB34-C1A5-2B4E-A192-88E351C6FA52}" dt="2025-04-02T18:21:30.054" v="8"/>
        <pc:sldMkLst>
          <pc:docMk/>
          <pc:sldMk cId="243054532" sldId="269"/>
        </pc:sldMkLst>
      </pc:sldChg>
      <pc:sldChg chg="del">
        <pc:chgData name="Corona CIV Paul M" userId="S::paul.corona@usmc.mil::3ecefa3f-8803-4d3a-86cc-ccc80dee2537" providerId="AD" clId="Web-{D996AB34-C1A5-2B4E-A192-88E351C6FA52}" dt="2025-04-02T18:21:25.741" v="5"/>
        <pc:sldMkLst>
          <pc:docMk/>
          <pc:sldMk cId="4144735633" sldId="270"/>
        </pc:sldMkLst>
      </pc:sldChg>
      <pc:sldChg chg="del">
        <pc:chgData name="Corona CIV Paul M" userId="S::paul.corona@usmc.mil::3ecefa3f-8803-4d3a-86cc-ccc80dee2537" providerId="AD" clId="Web-{D996AB34-C1A5-2B4E-A192-88E351C6FA52}" dt="2025-04-02T18:21:26.898" v="6"/>
        <pc:sldMkLst>
          <pc:docMk/>
          <pc:sldMk cId="1323155361" sldId="271"/>
        </pc:sldMkLst>
      </pc:sldChg>
      <pc:sldChg chg="del">
        <pc:chgData name="Corona CIV Paul M" userId="S::paul.corona@usmc.mil::3ecefa3f-8803-4d3a-86cc-ccc80dee2537" providerId="AD" clId="Web-{D996AB34-C1A5-2B4E-A192-88E351C6FA52}" dt="2025-04-02T18:21:27.976" v="7"/>
        <pc:sldMkLst>
          <pc:docMk/>
          <pc:sldMk cId="4245986930" sldId="272"/>
        </pc:sldMkLst>
      </pc:sldChg>
      <pc:sldChg chg="del">
        <pc:chgData name="Corona CIV Paul M" userId="S::paul.corona@usmc.mil::3ecefa3f-8803-4d3a-86cc-ccc80dee2537" providerId="AD" clId="Web-{D996AB34-C1A5-2B4E-A192-88E351C6FA52}" dt="2025-04-02T18:21:31.023" v="9"/>
        <pc:sldMkLst>
          <pc:docMk/>
          <pc:sldMk cId="2865117488" sldId="273"/>
        </pc:sldMkLst>
      </pc:sldChg>
    </pc:docChg>
  </pc:docChgLst>
</pc:chgInfo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  <a:prstGeom prst="rect">
            <a:avLst/>
          </a:prstGeo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</p:spTree>
    <p:extLst>
      <p:ext uri="{BB962C8B-B14F-4D97-AF65-F5344CB8AC3E}">
        <p14:creationId xmlns:p14="http://schemas.microsoft.com/office/powerpoint/2010/main" val="300517314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64458"/>
            <a:ext cx="10515600" cy="783772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414917"/>
            <a:ext cx="5157787" cy="1090158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414917"/>
            <a:ext cx="5183188" cy="1090158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BBB377-D5A8-43E3-B32D-516C4ABFAE96}" type="datetimeFigureOut">
              <a:rPr lang="en-US" smtClean="0"/>
              <a:t>4/2/2025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F1364B-B300-4411-9513-0D542B5AAFC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2040803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8200" y="478971"/>
            <a:ext cx="10515600" cy="624115"/>
          </a:xfrm>
          <a:prstGeom prst="rect">
            <a:avLst/>
          </a:prstGeom>
        </p:spPr>
        <p:txBody>
          <a:bodyPr/>
          <a:lstStyle>
            <a:lvl1pPr algn="ctr">
              <a:defRPr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1204686"/>
            <a:ext cx="10515600" cy="4972277"/>
          </a:xfrm>
        </p:spPr>
        <p:txBody>
          <a:bodyPr/>
          <a:lstStyle/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BBB377-D5A8-43E3-B32D-516C4ABFAE96}" type="datetimeFigureOut">
              <a:rPr lang="en-US" smtClean="0"/>
              <a:t>4/2/2025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F1364B-B300-4411-9513-0D542B5AAFC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9147714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  <a:prstGeom prst="rect">
            <a:avLst/>
          </a:prstGeo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BBB377-D5A8-43E3-B32D-516C4ABFAE96}" type="datetimeFigureOut">
              <a:rPr lang="en-US" smtClean="0"/>
              <a:t>4/2/2025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F1364B-B300-4411-9513-0D542B5AAFC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6413515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BBB377-D5A8-43E3-B32D-516C4ABFAE96}" type="datetimeFigureOut">
              <a:rPr lang="en-US" smtClean="0"/>
              <a:t>4/2/2025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F1364B-B300-4411-9513-0D542B5AAFC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1625631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BBB377-D5A8-43E3-B32D-516C4ABFAE96}" type="datetimeFigureOut">
              <a:rPr lang="en-US" smtClean="0"/>
              <a:t>4/2/2025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F1364B-B300-4411-9513-0D542B5AAFC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3361013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  <a:prstGeom prst="rect">
            <a:avLst/>
          </a:prstGeo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BBB377-D5A8-43E3-B32D-516C4ABFAE96}" type="datetimeFigureOut">
              <a:rPr lang="en-US" smtClean="0"/>
              <a:t>4/2/2025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F1364B-B300-4411-9513-0D542B5AAFC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3558730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  <a:prstGeom prst="rect">
            <a:avLst/>
          </a:prstGeo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BBB377-D5A8-43E3-B32D-516C4ABFAE96}" type="datetimeFigureOut">
              <a:rPr lang="en-US" smtClean="0"/>
              <a:t>4/2/2025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F1364B-B300-4411-9513-0D542B5AAFC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4768801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BBB377-D5A8-43E3-B32D-516C4ABFAE96}" type="datetimeFigureOut">
              <a:rPr lang="en-US" smtClean="0"/>
              <a:t>4/2/2025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F1364B-B300-4411-9513-0D542B5AAFC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2365083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  <a:prstGeom prst="rect">
            <a:avLst/>
          </a:prstGeo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BBB377-D5A8-43E3-B32D-516C4ABFAE96}" type="datetimeFigureOut">
              <a:rPr lang="en-US" smtClean="0"/>
              <a:t>4/2/2025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F1364B-B300-4411-9513-0D542B5AAFC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1574311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2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image" Target="../media/image1.png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411559"/>
            <a:ext cx="10515600" cy="476540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5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7BBB377-D5A8-43E3-B32D-516C4ABFAE96}" type="datetimeFigureOut">
              <a:rPr lang="en-US" smtClean="0"/>
              <a:pPr/>
              <a:t>4/2/2025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05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0F1364B-B300-4411-9513-0D542B5AAFCC}" type="slidenum">
              <a:rPr lang="en-US" smtClean="0"/>
              <a:pPr/>
              <a:t>‹#›</a:t>
            </a:fld>
            <a:endParaRPr lang="en-US"/>
          </a:p>
        </p:txBody>
      </p:sp>
      <p:pic>
        <p:nvPicPr>
          <p:cNvPr id="7" name="Picture 4" descr="Paint Logo"/>
          <p:cNvPicPr>
            <a:picLocks noChangeAspect="1" noChangeArrowheads="1"/>
          </p:cNvPicPr>
          <p:nvPr userDrawn="1"/>
        </p:nvPicPr>
        <p:blipFill>
          <a:blip r:embed="rId12" cstate="email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284118" y="108183"/>
            <a:ext cx="1483784" cy="11128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" name="Rectangle 9"/>
          <p:cNvSpPr/>
          <p:nvPr userDrawn="1"/>
        </p:nvSpPr>
        <p:spPr>
          <a:xfrm>
            <a:off x="0" y="6612082"/>
            <a:ext cx="12184633" cy="236411"/>
          </a:xfrm>
          <a:prstGeom prst="rect">
            <a:avLst/>
          </a:prstGeom>
          <a:solidFill>
            <a:schemeClr val="accent1">
              <a:lumMod val="5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400"/>
          </a:p>
        </p:txBody>
      </p:sp>
      <p:sp>
        <p:nvSpPr>
          <p:cNvPr id="11" name="Rectangle 10"/>
          <p:cNvSpPr/>
          <p:nvPr userDrawn="1"/>
        </p:nvSpPr>
        <p:spPr>
          <a:xfrm>
            <a:off x="0" y="6655304"/>
            <a:ext cx="12177268" cy="157427"/>
          </a:xfrm>
          <a:prstGeom prst="rect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400"/>
          </a:p>
        </p:txBody>
      </p:sp>
      <p:sp>
        <p:nvSpPr>
          <p:cNvPr id="12" name="Title 1"/>
          <p:cNvSpPr txBox="1">
            <a:spLocks/>
          </p:cNvSpPr>
          <p:nvPr userDrawn="1"/>
        </p:nvSpPr>
        <p:spPr>
          <a:xfrm>
            <a:off x="343989" y="3120546"/>
            <a:ext cx="10515600" cy="315006"/>
          </a:xfrm>
          <a:prstGeom prst="rect">
            <a:avLst/>
          </a:prstGeom>
        </p:spPr>
        <p:txBody>
          <a:bodyPr>
            <a:no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2000" kern="1200">
                <a:solidFill>
                  <a:schemeClr val="tx1"/>
                </a:solidFill>
                <a:latin typeface="Times New Roman" panose="02020603050405020304" pitchFamily="18" charset="0"/>
                <a:ea typeface="+mj-ea"/>
                <a:cs typeface="Times New Roman" panose="02020603050405020304" pitchFamily="18" charset="0"/>
              </a:defRPr>
            </a:lvl1pPr>
          </a:lstStyle>
          <a:p>
            <a:endParaRPr lang="en-US" dirty="0"/>
          </a:p>
        </p:txBody>
      </p:sp>
      <p:sp>
        <p:nvSpPr>
          <p:cNvPr id="15" name="Date Placeholder 7"/>
          <p:cNvSpPr txBox="1">
            <a:spLocks/>
          </p:cNvSpPr>
          <p:nvPr userDrawn="1"/>
        </p:nvSpPr>
        <p:spPr>
          <a:xfrm>
            <a:off x="827151" y="6571942"/>
            <a:ext cx="2743200" cy="365125"/>
          </a:xfrm>
          <a:prstGeom prst="rect">
            <a:avLst/>
          </a:prstGeom>
        </p:spPr>
        <p:txBody>
          <a:bodyPr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57BBB377-D5A8-43E3-B32D-516C4ABFAE96}" type="datetimeFigureOut">
              <a:rPr lang="en-US" sz="1400" smtClean="0"/>
              <a:pPr/>
              <a:t>4/2/2025</a:t>
            </a:fld>
            <a:endParaRPr lang="en-US" sz="1400"/>
          </a:p>
        </p:txBody>
      </p:sp>
      <p:sp>
        <p:nvSpPr>
          <p:cNvPr id="16" name="Footer Placeholder 8"/>
          <p:cNvSpPr txBox="1">
            <a:spLocks/>
          </p:cNvSpPr>
          <p:nvPr userDrawn="1"/>
        </p:nvSpPr>
        <p:spPr>
          <a:xfrm>
            <a:off x="4027551" y="6571942"/>
            <a:ext cx="4114800" cy="365125"/>
          </a:xfrm>
          <a:prstGeom prst="rect">
            <a:avLst/>
          </a:prstGeom>
        </p:spPr>
        <p:txBody>
          <a:bodyPr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1400" dirty="0"/>
              <a:t>Hazardous Material/Hazardous Waste Officer Course</a:t>
            </a:r>
          </a:p>
        </p:txBody>
      </p:sp>
      <p:sp>
        <p:nvSpPr>
          <p:cNvPr id="17" name="Slide Number Placeholder 9"/>
          <p:cNvSpPr txBox="1">
            <a:spLocks/>
          </p:cNvSpPr>
          <p:nvPr userDrawn="1"/>
        </p:nvSpPr>
        <p:spPr>
          <a:xfrm>
            <a:off x="8599551" y="6571942"/>
            <a:ext cx="2743200" cy="365125"/>
          </a:xfrm>
          <a:prstGeom prst="rect">
            <a:avLst/>
          </a:prstGeom>
        </p:spPr>
        <p:txBody>
          <a:bodyPr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/>
            <a:fld id="{F0F1364B-B300-4411-9513-0D542B5AAFCC}" type="slidenum">
              <a:rPr lang="en-US" sz="1400" smtClean="0"/>
              <a:pPr algn="r"/>
              <a:t>‹#›</a:t>
            </a:fld>
            <a:endParaRPr lang="en-US" sz="1400" dirty="0"/>
          </a:p>
        </p:txBody>
      </p:sp>
      <p:pic>
        <p:nvPicPr>
          <p:cNvPr id="19" name="Picture 18"/>
          <p:cNvPicPr>
            <a:picLocks noChangeAspect="1"/>
          </p:cNvPicPr>
          <p:nvPr userDrawn="1"/>
        </p:nvPicPr>
        <p:blipFill>
          <a:blip r:embed="rId1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859589" y="18823"/>
            <a:ext cx="1332411" cy="1332411"/>
          </a:xfrm>
          <a:prstGeom prst="rect">
            <a:avLst/>
          </a:prstGeom>
          <a:noFill/>
        </p:spPr>
      </p:pic>
      <p:sp>
        <p:nvSpPr>
          <p:cNvPr id="20" name="TextBox 19"/>
          <p:cNvSpPr txBox="1"/>
          <p:nvPr userDrawn="1"/>
        </p:nvSpPr>
        <p:spPr>
          <a:xfrm>
            <a:off x="1580927" y="26459"/>
            <a:ext cx="9525767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2000" baseline="0" dirty="0">
                <a:latin typeface="Times New Roman" panose="02020603050405020304" pitchFamily="18" charset="0"/>
              </a:rPr>
              <a:t>MCAS Miramar Environmental Management Department</a:t>
            </a:r>
          </a:p>
        </p:txBody>
      </p:sp>
      <p:sp>
        <p:nvSpPr>
          <p:cNvPr id="21" name="Title 1"/>
          <p:cNvSpPr txBox="1">
            <a:spLocks/>
          </p:cNvSpPr>
          <p:nvPr userDrawn="1"/>
        </p:nvSpPr>
        <p:spPr>
          <a:xfrm>
            <a:off x="838200" y="365125"/>
            <a:ext cx="10515600" cy="986109"/>
          </a:xfrm>
          <a:prstGeom prst="rect">
            <a:avLst/>
          </a:prstGeom>
        </p:spPr>
        <p:txBody>
          <a:bodyPr/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endParaRPr lang="en-US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17393579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Times New Roman" panose="02020603050405020304" pitchFamily="18" charset="0"/>
          <a:ea typeface="+mn-ea"/>
          <a:cs typeface="Times New Roman" panose="02020603050405020304" pitchFamily="18" charset="0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Times New Roman" panose="02020603050405020304" pitchFamily="18" charset="0"/>
          <a:ea typeface="+mn-ea"/>
          <a:cs typeface="Times New Roman" panose="02020603050405020304" pitchFamily="18" charset="0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Times New Roman" panose="02020603050405020304" pitchFamily="18" charset="0"/>
          <a:ea typeface="+mn-ea"/>
          <a:cs typeface="Times New Roman" panose="02020603050405020304" pitchFamily="18" charset="0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Times New Roman" panose="02020603050405020304" pitchFamily="18" charset="0"/>
          <a:ea typeface="+mn-ea"/>
          <a:cs typeface="Times New Roman" panose="02020603050405020304" pitchFamily="18" charset="0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Times New Roman" panose="02020603050405020304" pitchFamily="18" charset="0"/>
          <a:ea typeface="+mn-ea"/>
          <a:cs typeface="Times New Roman" panose="02020603050405020304" pitchFamily="18" charset="0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3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3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Hazardous Waste Compatibility 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72308" y="3602038"/>
            <a:ext cx="9144000" cy="1655762"/>
          </a:xfrm>
        </p:spPr>
        <p:txBody>
          <a:bodyPr>
            <a:normAutofit lnSpcReduction="10000"/>
          </a:bodyPr>
          <a:lstStyle/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r>
              <a:rPr lang="en-US" dirty="0"/>
              <a:t>- Jesus Hernandez</a:t>
            </a:r>
          </a:p>
        </p:txBody>
      </p:sp>
    </p:spTree>
    <p:extLst>
      <p:ext uri="{BB962C8B-B14F-4D97-AF65-F5344CB8AC3E}">
        <p14:creationId xmlns:p14="http://schemas.microsoft.com/office/powerpoint/2010/main" val="73913446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Hazardous Waste </a:t>
            </a:r>
            <a:r>
              <a:rPr lang="en-US"/>
              <a:t>Storage Compatibility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defRPr/>
            </a:pPr>
            <a:r>
              <a:rPr lang="en-US" altLang="en-US" dirty="0"/>
              <a:t>Compatible storage minimizes danger</a:t>
            </a:r>
          </a:p>
          <a:p>
            <a:pPr>
              <a:defRPr/>
            </a:pPr>
            <a:r>
              <a:rPr lang="en-US" altLang="en-US" dirty="0"/>
              <a:t>Follow accumulation regulations</a:t>
            </a:r>
          </a:p>
          <a:p>
            <a:pPr>
              <a:defRPr/>
            </a:pPr>
            <a:r>
              <a:rPr lang="en-US" altLang="en-US" dirty="0"/>
              <a:t>Separate streams by compatibility</a:t>
            </a:r>
          </a:p>
          <a:p>
            <a:pPr>
              <a:defRPr/>
            </a:pPr>
            <a:r>
              <a:rPr lang="en-US" dirty="0"/>
              <a:t>Additional information concerning compatibility can be found in </a:t>
            </a:r>
            <a:r>
              <a:rPr lang="en-US" dirty="0" err="1"/>
              <a:t>StaO</a:t>
            </a:r>
            <a:r>
              <a:rPr lang="en-US" dirty="0"/>
              <a:t> 5090.5D (Hazardous Waste Management).  </a:t>
            </a:r>
          </a:p>
        </p:txBody>
      </p:sp>
    </p:spTree>
    <p:extLst>
      <p:ext uri="{BB962C8B-B14F-4D97-AF65-F5344CB8AC3E}">
        <p14:creationId xmlns:p14="http://schemas.microsoft.com/office/powerpoint/2010/main" val="189473496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Container Separation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1204686"/>
            <a:ext cx="10240926" cy="4972277"/>
          </a:xfrm>
        </p:spPr>
        <p:txBody>
          <a:bodyPr/>
          <a:lstStyle/>
          <a:p>
            <a:pPr>
              <a:defRPr/>
            </a:pPr>
            <a:r>
              <a:rPr lang="en-US" altLang="en-US" sz="4000" dirty="0"/>
              <a:t>Separate containers holding incompatible hazardous waste by:</a:t>
            </a:r>
          </a:p>
          <a:p>
            <a:pPr lvl="1">
              <a:defRPr/>
            </a:pPr>
            <a:r>
              <a:rPr lang="en-US" altLang="en-US" sz="3600" dirty="0"/>
              <a:t>Berm</a:t>
            </a:r>
          </a:p>
          <a:p>
            <a:pPr lvl="1">
              <a:defRPr/>
            </a:pPr>
            <a:r>
              <a:rPr lang="en-US" altLang="en-US" sz="3600" dirty="0"/>
              <a:t>Dike</a:t>
            </a:r>
          </a:p>
          <a:p>
            <a:pPr lvl="1">
              <a:defRPr/>
            </a:pPr>
            <a:r>
              <a:rPr lang="en-US" altLang="en-US" sz="3600" dirty="0"/>
              <a:t>Wall</a:t>
            </a:r>
          </a:p>
          <a:p>
            <a:pPr lvl="1">
              <a:defRPr/>
            </a:pPr>
            <a:r>
              <a:rPr lang="en-US" altLang="en-US" sz="3600" dirty="0"/>
              <a:t>Similar device</a:t>
            </a:r>
          </a:p>
          <a:p>
            <a:r>
              <a:rPr lang="en-US" altLang="en-US" sz="4000" dirty="0"/>
              <a:t>Hazardous waste and hazardous material must </a:t>
            </a:r>
            <a:r>
              <a:rPr lang="en-US" altLang="en-US" sz="4000" u="sng" dirty="0"/>
              <a:t>never</a:t>
            </a:r>
            <a:r>
              <a:rPr lang="en-US" altLang="en-US" sz="4000" dirty="0"/>
              <a:t> be stored together!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6988934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Chemical Compatibility Charts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87938" y="1451821"/>
            <a:ext cx="11440633" cy="5174849"/>
          </a:xfrm>
        </p:spPr>
        <p:txBody>
          <a:bodyPr>
            <a:noAutofit/>
          </a:bodyPr>
          <a:lstStyle/>
          <a:p>
            <a:r>
              <a:rPr lang="en-US" dirty="0"/>
              <a:t>Two different chemical compatibility charts</a:t>
            </a:r>
          </a:p>
          <a:p>
            <a:r>
              <a:rPr lang="en-US" dirty="0"/>
              <a:t>Resource Conservation and Recovery Act (RCRA) Chemical Waste Compatibility List</a:t>
            </a:r>
          </a:p>
          <a:p>
            <a:pPr lvl="1"/>
            <a:r>
              <a:rPr lang="en-US" dirty="0"/>
              <a:t>Arranges chemicals into 12 categories (1-A through 6-A and 1-B through 6-B)</a:t>
            </a:r>
          </a:p>
          <a:p>
            <a:pPr lvl="1"/>
            <a:r>
              <a:rPr lang="en-US" dirty="0"/>
              <a:t>Describes potential hazards of interactions between categories</a:t>
            </a:r>
          </a:p>
          <a:p>
            <a:r>
              <a:rPr lang="en-US" dirty="0"/>
              <a:t>Environmental Protection Agency (EPA) Chemical Compatibility Chart</a:t>
            </a:r>
          </a:p>
          <a:p>
            <a:pPr lvl="1"/>
            <a:r>
              <a:rPr lang="en-US" dirty="0"/>
              <a:t>Arranges hundreds of chemicals into 41 reactionary groups (organic acids, ethers, caustics, etc.)</a:t>
            </a:r>
          </a:p>
          <a:p>
            <a:pPr lvl="1"/>
            <a:r>
              <a:rPr lang="en-US" dirty="0"/>
              <a:t>Charts potential reactions between each binary combination of reactionary group</a:t>
            </a:r>
          </a:p>
        </p:txBody>
      </p:sp>
    </p:spTree>
    <p:extLst>
      <p:ext uri="{BB962C8B-B14F-4D97-AF65-F5344CB8AC3E}">
        <p14:creationId xmlns:p14="http://schemas.microsoft.com/office/powerpoint/2010/main" val="1502147231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RCRA Compatibility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>
          <a:xfrm>
            <a:off x="414383" y="1484772"/>
            <a:ext cx="11589488" cy="4972277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sz="3200" dirty="0"/>
              <a:t>1-A + 1-B = Heat generation; violent reaction</a:t>
            </a:r>
          </a:p>
          <a:p>
            <a:pPr marL="0" indent="0">
              <a:buNone/>
            </a:pPr>
            <a:r>
              <a:rPr lang="en-US" sz="3200" dirty="0"/>
              <a:t>2-A + 2-B = Fire or explosion; flammable hydrogen gas</a:t>
            </a:r>
          </a:p>
          <a:p>
            <a:pPr marL="2573338" indent="-2573338">
              <a:buNone/>
            </a:pPr>
            <a:r>
              <a:rPr lang="en-US" sz="3200" dirty="0"/>
              <a:t>3-A + 3-B = Fire, explosion, or heat generation; flammable or toxic gases</a:t>
            </a:r>
          </a:p>
          <a:p>
            <a:pPr marL="0" indent="0">
              <a:buNone/>
            </a:pPr>
            <a:r>
              <a:rPr lang="en-US" sz="3200" dirty="0"/>
              <a:t>4-A + 4-B = Fire, explosion, or violent reaction</a:t>
            </a:r>
          </a:p>
          <a:p>
            <a:pPr marL="2573338" indent="-2573338">
              <a:buNone/>
            </a:pPr>
            <a:r>
              <a:rPr lang="en-US" sz="3200" dirty="0"/>
              <a:t>5-A + 5-B = Toxic hydrogen cyanide or hydrogen sulfide gas</a:t>
            </a:r>
          </a:p>
          <a:p>
            <a:pPr marL="0" indent="0">
              <a:buNone/>
            </a:pPr>
            <a:r>
              <a:rPr lang="en-US" sz="3200" dirty="0"/>
              <a:t>6-A + 6-B = Fire, explosion, or violent reaction</a:t>
            </a:r>
          </a:p>
        </p:txBody>
      </p:sp>
    </p:spTree>
    <p:extLst>
      <p:ext uri="{BB962C8B-B14F-4D97-AF65-F5344CB8AC3E}">
        <p14:creationId xmlns:p14="http://schemas.microsoft.com/office/powerpoint/2010/main" val="262540411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EPA HW Compatibility Chart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2"/>
          <a:srcRect r="12245"/>
          <a:stretch/>
        </p:blipFill>
        <p:spPr>
          <a:xfrm>
            <a:off x="193039" y="2346794"/>
            <a:ext cx="11453855" cy="4104806"/>
          </a:xfrm>
          <a:prstGeom prst="rect">
            <a:avLst/>
          </a:prstGeom>
        </p:spPr>
      </p:pic>
      <p:sp>
        <p:nvSpPr>
          <p:cNvPr id="6" name="Rectangle 5"/>
          <p:cNvSpPr/>
          <p:nvPr/>
        </p:nvSpPr>
        <p:spPr>
          <a:xfrm>
            <a:off x="235740" y="3855447"/>
            <a:ext cx="1402081" cy="345440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ectangle 6"/>
          <p:cNvSpPr/>
          <p:nvPr/>
        </p:nvSpPr>
        <p:spPr>
          <a:xfrm>
            <a:off x="193039" y="5476240"/>
            <a:ext cx="1320802" cy="294640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3271521" y="2911732"/>
            <a:ext cx="386080" cy="303229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" name="Rectangle 19"/>
          <p:cNvSpPr/>
          <p:nvPr/>
        </p:nvSpPr>
        <p:spPr>
          <a:xfrm>
            <a:off x="2854959" y="2608503"/>
            <a:ext cx="416562" cy="303229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1" name="Rectangle 20"/>
          <p:cNvSpPr/>
          <p:nvPr/>
        </p:nvSpPr>
        <p:spPr>
          <a:xfrm>
            <a:off x="4076699" y="3548734"/>
            <a:ext cx="400051" cy="303229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2" name="Rectangle 21"/>
          <p:cNvSpPr/>
          <p:nvPr/>
        </p:nvSpPr>
        <p:spPr>
          <a:xfrm>
            <a:off x="3657600" y="3230880"/>
            <a:ext cx="406399" cy="303229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3" name="Rectangle 22"/>
          <p:cNvSpPr/>
          <p:nvPr/>
        </p:nvSpPr>
        <p:spPr>
          <a:xfrm>
            <a:off x="4470400" y="3859787"/>
            <a:ext cx="400051" cy="312163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Rectangle 23"/>
          <p:cNvSpPr/>
          <p:nvPr/>
        </p:nvSpPr>
        <p:spPr>
          <a:xfrm>
            <a:off x="4870451" y="4202052"/>
            <a:ext cx="409574" cy="303229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5" name="Rectangle 24"/>
          <p:cNvSpPr/>
          <p:nvPr/>
        </p:nvSpPr>
        <p:spPr>
          <a:xfrm>
            <a:off x="5280025" y="4505281"/>
            <a:ext cx="409574" cy="303229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6" name="Rectangle 25"/>
          <p:cNvSpPr/>
          <p:nvPr/>
        </p:nvSpPr>
        <p:spPr>
          <a:xfrm>
            <a:off x="5689596" y="4823383"/>
            <a:ext cx="409574" cy="303229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7" name="Rectangle 26"/>
          <p:cNvSpPr/>
          <p:nvPr/>
        </p:nvSpPr>
        <p:spPr>
          <a:xfrm>
            <a:off x="6096000" y="5141485"/>
            <a:ext cx="409574" cy="303229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8" name="Rectangle 27"/>
          <p:cNvSpPr/>
          <p:nvPr/>
        </p:nvSpPr>
        <p:spPr>
          <a:xfrm>
            <a:off x="6505574" y="5459587"/>
            <a:ext cx="409574" cy="303229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9" name="Rectangle 28"/>
          <p:cNvSpPr/>
          <p:nvPr/>
        </p:nvSpPr>
        <p:spPr>
          <a:xfrm>
            <a:off x="6915148" y="5777689"/>
            <a:ext cx="409574" cy="303229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5" name="Rectangle 34"/>
          <p:cNvSpPr/>
          <p:nvPr/>
        </p:nvSpPr>
        <p:spPr>
          <a:xfrm>
            <a:off x="4470400" y="3859786"/>
            <a:ext cx="400051" cy="2591814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7" name="Rectangle 36"/>
          <p:cNvSpPr/>
          <p:nvPr/>
        </p:nvSpPr>
        <p:spPr>
          <a:xfrm>
            <a:off x="193038" y="5468176"/>
            <a:ext cx="6312535" cy="294640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41" name="Straight Arrow Connector 40"/>
          <p:cNvCxnSpPr/>
          <p:nvPr/>
        </p:nvCxnSpPr>
        <p:spPr>
          <a:xfrm flipH="1">
            <a:off x="4870451" y="3851963"/>
            <a:ext cx="1635122" cy="1592751"/>
          </a:xfrm>
          <a:prstGeom prst="straightConnector1">
            <a:avLst/>
          </a:prstGeom>
          <a:ln w="5715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4" name="Rectangle 43"/>
          <p:cNvSpPr/>
          <p:nvPr/>
        </p:nvSpPr>
        <p:spPr>
          <a:xfrm>
            <a:off x="7672940" y="2947828"/>
            <a:ext cx="1868102" cy="345440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5" name="Rectangle 44"/>
          <p:cNvSpPr/>
          <p:nvPr/>
        </p:nvSpPr>
        <p:spPr>
          <a:xfrm>
            <a:off x="235744" y="2608503"/>
            <a:ext cx="673893" cy="294545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6" name="Rectangle 45"/>
          <p:cNvSpPr/>
          <p:nvPr/>
        </p:nvSpPr>
        <p:spPr>
          <a:xfrm>
            <a:off x="235744" y="2926510"/>
            <a:ext cx="673893" cy="294545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7" name="Rectangle 46"/>
          <p:cNvSpPr/>
          <p:nvPr/>
        </p:nvSpPr>
        <p:spPr>
          <a:xfrm>
            <a:off x="235744" y="3239564"/>
            <a:ext cx="673893" cy="294545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8" name="Rectangle 47"/>
          <p:cNvSpPr/>
          <p:nvPr/>
        </p:nvSpPr>
        <p:spPr>
          <a:xfrm>
            <a:off x="235744" y="3554003"/>
            <a:ext cx="673893" cy="294545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9" name="Rectangle 48"/>
          <p:cNvSpPr/>
          <p:nvPr/>
        </p:nvSpPr>
        <p:spPr>
          <a:xfrm>
            <a:off x="235743" y="3865943"/>
            <a:ext cx="673893" cy="294545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0" name="Rectangle 49"/>
          <p:cNvSpPr/>
          <p:nvPr/>
        </p:nvSpPr>
        <p:spPr>
          <a:xfrm>
            <a:off x="235743" y="4194296"/>
            <a:ext cx="673893" cy="294545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1" name="Rectangle 50"/>
          <p:cNvSpPr/>
          <p:nvPr/>
        </p:nvSpPr>
        <p:spPr>
          <a:xfrm>
            <a:off x="235743" y="4505281"/>
            <a:ext cx="673893" cy="294545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2" name="Rectangle 51"/>
          <p:cNvSpPr/>
          <p:nvPr/>
        </p:nvSpPr>
        <p:spPr>
          <a:xfrm>
            <a:off x="235743" y="4837115"/>
            <a:ext cx="673893" cy="294545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3" name="Rectangle 52"/>
          <p:cNvSpPr/>
          <p:nvPr/>
        </p:nvSpPr>
        <p:spPr>
          <a:xfrm>
            <a:off x="235742" y="5132379"/>
            <a:ext cx="673893" cy="294545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4" name="Rectangle 53"/>
          <p:cNvSpPr/>
          <p:nvPr/>
        </p:nvSpPr>
        <p:spPr>
          <a:xfrm>
            <a:off x="235742" y="5461371"/>
            <a:ext cx="673893" cy="294545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5" name="Rectangle 54"/>
          <p:cNvSpPr/>
          <p:nvPr/>
        </p:nvSpPr>
        <p:spPr>
          <a:xfrm>
            <a:off x="235741" y="5783334"/>
            <a:ext cx="673893" cy="294545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6" name="Rectangle 55"/>
          <p:cNvSpPr/>
          <p:nvPr/>
        </p:nvSpPr>
        <p:spPr>
          <a:xfrm>
            <a:off x="235740" y="6101763"/>
            <a:ext cx="673893" cy="294545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510479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9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1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7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9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1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3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5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7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9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1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3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5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7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9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1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3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5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7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9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1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3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5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7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9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3" fill="hold">
                      <p:stCondLst>
                        <p:cond delay="indefinite"/>
                      </p:stCondLst>
                      <p:childTnLst>
                        <p:par>
                          <p:cTn id="114" fill="hold">
                            <p:stCondLst>
                              <p:cond delay="0"/>
                            </p:stCondLst>
                            <p:childTnLst>
                              <p:par>
                                <p:cTn id="1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7" fill="hold">
                      <p:stCondLst>
                        <p:cond delay="indefinite"/>
                      </p:stCondLst>
                      <p:childTnLst>
                        <p:par>
                          <p:cTn id="118" fill="hold">
                            <p:stCondLst>
                              <p:cond delay="0"/>
                            </p:stCondLst>
                            <p:childTnLst>
                              <p:par>
                                <p:cTn id="11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1" fill="hold">
                      <p:stCondLst>
                        <p:cond delay="indefinite"/>
                      </p:stCondLst>
                      <p:childTnLst>
                        <p:par>
                          <p:cTn id="122" fill="hold">
                            <p:stCondLst>
                              <p:cond delay="0"/>
                            </p:stCondLst>
                            <p:childTnLst>
                              <p:par>
                                <p:cTn id="1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6" grpId="1" animBg="1"/>
      <p:bldP spid="7" grpId="0" animBg="1"/>
      <p:bldP spid="7" grpId="1" animBg="1"/>
      <p:bldP spid="10" grpId="0" animBg="1"/>
      <p:bldP spid="10" grpId="1" animBg="1"/>
      <p:bldP spid="20" grpId="0" animBg="1"/>
      <p:bldP spid="20" grpId="1" animBg="1"/>
      <p:bldP spid="21" grpId="0" animBg="1"/>
      <p:bldP spid="21" grpId="1" animBg="1"/>
      <p:bldP spid="22" grpId="0" animBg="1"/>
      <p:bldP spid="22" grpId="1" animBg="1"/>
      <p:bldP spid="23" grpId="0" animBg="1"/>
      <p:bldP spid="23" grpId="1" animBg="1"/>
      <p:bldP spid="24" grpId="0" animBg="1"/>
      <p:bldP spid="24" grpId="1" animBg="1"/>
      <p:bldP spid="25" grpId="0" animBg="1"/>
      <p:bldP spid="25" grpId="1" animBg="1"/>
      <p:bldP spid="26" grpId="0" animBg="1"/>
      <p:bldP spid="26" grpId="1" animBg="1"/>
      <p:bldP spid="27" grpId="0" animBg="1"/>
      <p:bldP spid="27" grpId="1" animBg="1"/>
      <p:bldP spid="28" grpId="0" animBg="1"/>
      <p:bldP spid="28" grpId="1" animBg="1"/>
      <p:bldP spid="29" grpId="0" animBg="1"/>
      <p:bldP spid="29" grpId="1" animBg="1"/>
      <p:bldP spid="35" grpId="0" animBg="1"/>
      <p:bldP spid="37" grpId="0" animBg="1"/>
      <p:bldP spid="44" grpId="0" animBg="1"/>
      <p:bldP spid="45" grpId="0" animBg="1"/>
      <p:bldP spid="45" grpId="1" animBg="1"/>
      <p:bldP spid="46" grpId="0" animBg="1"/>
      <p:bldP spid="46" grpId="1" animBg="1"/>
      <p:bldP spid="47" grpId="0" animBg="1"/>
      <p:bldP spid="47" grpId="1" animBg="1"/>
      <p:bldP spid="48" grpId="0" animBg="1"/>
      <p:bldP spid="48" grpId="1" animBg="1"/>
      <p:bldP spid="49" grpId="0" animBg="1"/>
      <p:bldP spid="49" grpId="1" animBg="1"/>
      <p:bldP spid="50" grpId="0" animBg="1"/>
      <p:bldP spid="50" grpId="1" animBg="1"/>
      <p:bldP spid="51" grpId="0" animBg="1"/>
      <p:bldP spid="51" grpId="1" animBg="1"/>
      <p:bldP spid="52" grpId="0" animBg="1"/>
      <p:bldP spid="52" grpId="1" animBg="1"/>
      <p:bldP spid="53" grpId="0" animBg="1"/>
      <p:bldP spid="53" grpId="1" animBg="1"/>
      <p:bldP spid="54" grpId="0" animBg="1"/>
      <p:bldP spid="54" grpId="1" animBg="1"/>
      <p:bldP spid="55" grpId="0" animBg="1"/>
      <p:bldP spid="55" grpId="1" animBg="1"/>
      <p:bldP spid="56" grpId="0" animBg="1"/>
      <p:bldP spid="56" grpId="1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2"/>
          <a:srcRect b="20679"/>
          <a:stretch/>
        </p:blipFill>
        <p:spPr>
          <a:xfrm>
            <a:off x="0" y="1117599"/>
            <a:ext cx="12192000" cy="55002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1883739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Summary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3600" dirty="0"/>
              <a:t>Storing incompatible wastes together can result in severe hazards and could cause damage to the environment, injury, or death.</a:t>
            </a:r>
          </a:p>
          <a:p>
            <a:r>
              <a:rPr lang="en-US" sz="3600" dirty="0"/>
              <a:t>Incompatibility charts will allow you to store hazardous waste safely if you know how to use them correctly</a:t>
            </a:r>
          </a:p>
          <a:p>
            <a:r>
              <a:rPr lang="en-US" sz="3600" dirty="0"/>
              <a:t>Incompatible wastes must be separated by a berm, dike, wall, or similar device.</a:t>
            </a:r>
          </a:p>
        </p:txBody>
      </p:sp>
    </p:spTree>
    <p:extLst>
      <p:ext uri="{BB962C8B-B14F-4D97-AF65-F5344CB8AC3E}">
        <p14:creationId xmlns:p14="http://schemas.microsoft.com/office/powerpoint/2010/main" val="2214101113"/>
      </p:ext>
    </p:extLst>
  </p:cSld>
  <p:clrMapOvr>
    <a:masterClrMapping/>
  </p:clrMapOvr>
</p:sld>
</file>

<file path=ppt/theme/theme1.xml><?xml version="1.0" encoding="utf-8"?>
<a:theme xmlns:a="http://schemas.openxmlformats.org/drawingml/2006/main" name="1_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C62C35679B54B04DADCF904FAF586088" ma:contentTypeVersion="22" ma:contentTypeDescription="Create a new document." ma:contentTypeScope="" ma:versionID="4d2398b617d36c96947b5e7dbe63c020">
  <xsd:schema xmlns:xsd="http://www.w3.org/2001/XMLSchema" xmlns:xs="http://www.w3.org/2001/XMLSchema" xmlns:p="http://schemas.microsoft.com/office/2006/metadata/properties" xmlns:ns1="http://schemas.microsoft.com/sharepoint/v3" xmlns:ns2="978f0fa0-0184-4f80-9924-4e5f94e52079" xmlns:ns3="a5d43384-f6c9-4fc0-8219-4663a4e45d36" targetNamespace="http://schemas.microsoft.com/office/2006/metadata/properties" ma:root="true" ma:fieldsID="2eaad42b4b8c9dd1e431fc7d74040a21" ns1:_="" ns2:_="" ns3:_="">
    <xsd:import namespace="http://schemas.microsoft.com/sharepoint/v3"/>
    <xsd:import namespace="978f0fa0-0184-4f80-9924-4e5f94e52079"/>
    <xsd:import namespace="a5d43384-f6c9-4fc0-8219-4663a4e45d36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LengthInSeconds" minOccurs="0"/>
                <xsd:element ref="ns2:MediaServiceDateTaken" minOccurs="0"/>
                <xsd:element ref="ns2:MediaServiceLocation" minOccurs="0"/>
                <xsd:element ref="ns2:MediaServiceGenerationTime" minOccurs="0"/>
                <xsd:element ref="ns2:MediaServiceEventHashCode" minOccurs="0"/>
                <xsd:element ref="ns2:lcf76f155ced4ddcb4097134ff3c332f" minOccurs="0"/>
                <xsd:element ref="ns3:TaxCatchAll" minOccurs="0"/>
                <xsd:element ref="ns2:MediaServiceOCR" minOccurs="0"/>
                <xsd:element ref="ns3:SharedWithUsers" minOccurs="0"/>
                <xsd:element ref="ns3:SharedWithDetails" minOccurs="0"/>
                <xsd:element ref="ns2:Status" minOccurs="0"/>
                <xsd:element ref="ns2:RetentionPeriod" minOccurs="0"/>
                <xsd:element ref="ns2:Disposaldate" minOccurs="0"/>
                <xsd:element ref="ns2:MediaServiceObjectDetectorVersions" minOccurs="0"/>
                <xsd:element ref="ns1:_ip_UnifiedCompliancePolicyProperties" minOccurs="0"/>
                <xsd:element ref="ns1:_ip_UnifiedCompliancePolicyUIAction" minOccurs="0"/>
                <xsd:element ref="ns2:MediaServiceSearchProperties" minOccurs="0"/>
                <xsd:element ref="ns2:OfficialAuthor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http://schemas.microsoft.com/sharepoint/v3" elementFormDefault="qualified">
    <xsd:import namespace="http://schemas.microsoft.com/office/2006/documentManagement/types"/>
    <xsd:import namespace="http://schemas.microsoft.com/office/infopath/2007/PartnerControls"/>
    <xsd:element name="_ip_UnifiedCompliancePolicyProperties" ma:index="25" nillable="true" ma:displayName="Unified Compliance Policy Properties" ma:hidden="true" ma:internalName="_ip_UnifiedCompliancePolicyProperties">
      <xsd:simpleType>
        <xsd:restriction base="dms:Note"/>
      </xsd:simpleType>
    </xsd:element>
    <xsd:element name="_ip_UnifiedCompliancePolicyUIAction" ma:index="26" nillable="true" ma:displayName="Unified Compliance Policy UI Action" ma:hidden="true" ma:internalName="_ip_UnifiedCompliancePolicyUIAction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978f0fa0-0184-4f80-9924-4e5f94e52079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LengthInSeconds" ma:index="10" nillable="true" ma:displayName="MediaLengthInSeconds" ma:hidden="true" ma:internalName="MediaLengthInSeconds" ma:readOnly="true">
      <xsd:simpleType>
        <xsd:restriction base="dms:Unknown"/>
      </xsd:simpleType>
    </xsd:element>
    <xsd:element name="MediaServiceDateTaken" ma:index="11" nillable="true" ma:displayName="MediaServiceDateTaken" ma:hidden="true" ma:indexed="true" ma:internalName="MediaServiceDateTaken" ma:readOnly="true">
      <xsd:simpleType>
        <xsd:restriction base="dms:Text"/>
      </xsd:simpleType>
    </xsd:element>
    <xsd:element name="MediaServiceLocation" ma:index="12" nillable="true" ma:displayName="Location" ma:indexed="true" ma:internalName="MediaServiceLocation" ma:readOnly="true">
      <xsd:simpleType>
        <xsd:restriction base="dms:Text"/>
      </xsd:simpleType>
    </xsd:element>
    <xsd:element name="MediaServiceGenerationTime" ma:index="13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4" nillable="true" ma:displayName="MediaServiceEventHashCode" ma:hidden="true" ma:internalName="MediaServiceEventHashCode" ma:readOnly="true">
      <xsd:simpleType>
        <xsd:restriction base="dms:Text"/>
      </xsd:simpleType>
    </xsd:element>
    <xsd:element name="lcf76f155ced4ddcb4097134ff3c332f" ma:index="16" nillable="true" ma:taxonomy="true" ma:internalName="lcf76f155ced4ddcb4097134ff3c332f" ma:taxonomyFieldName="MediaServiceImageTags" ma:displayName="Image Tags" ma:readOnly="false" ma:fieldId="{5cf76f15-5ced-4ddc-b409-7134ff3c332f}" ma:taxonomyMulti="true" ma:sspId="1c7be36e-9551-4638-a550-39ad87444971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OCR" ma:index="18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Status" ma:index="21" nillable="true" ma:displayName="Status" ma:description="Permanent or temporary" ma:format="Dropdown" ma:internalName="Status">
      <xsd:simpleType>
        <xsd:restriction base="dms:Choice">
          <xsd:enumeration value="Permanent"/>
          <xsd:enumeration value="Temporary"/>
          <xsd:enumeration value="Choice 3"/>
        </xsd:restriction>
      </xsd:simpleType>
    </xsd:element>
    <xsd:element name="RetentionPeriod" ma:index="22" nillable="true" ma:displayName="Retention Period" ma:description="List timeframe for retention" ma:format="Dropdown" ma:internalName="RetentionPeriod">
      <xsd:simpleType>
        <xsd:restriction base="dms:Text">
          <xsd:maxLength value="255"/>
        </xsd:restriction>
      </xsd:simpleType>
    </xsd:element>
    <xsd:element name="Disposaldate" ma:index="23" nillable="true" ma:displayName="Disposal date" ma:format="Dropdown" ma:internalName="Disposaldate">
      <xsd:simpleType>
        <xsd:restriction base="dms:Text">
          <xsd:maxLength value="255"/>
        </xsd:restriction>
      </xsd:simpleType>
    </xsd:element>
    <xsd:element name="MediaServiceObjectDetectorVersions" ma:index="24" nillable="true" ma:displayName="MediaServiceObjectDetectorVersions" ma:description="" ma:hidden="true" ma:indexed="true" ma:internalName="MediaServiceObjectDetectorVersions" ma:readOnly="true">
      <xsd:simpleType>
        <xsd:restriction base="dms:Text"/>
      </xsd:simpleType>
    </xsd:element>
    <xsd:element name="MediaServiceSearchProperties" ma:index="27" nillable="true" ma:displayName="MediaServiceSearchProperties" ma:hidden="true" ma:internalName="MediaServiceSearchProperties" ma:readOnly="true">
      <xsd:simpleType>
        <xsd:restriction base="dms:Note"/>
      </xsd:simpleType>
    </xsd:element>
    <xsd:element name="OfficialAuthor" ma:index="28" nillable="true" ma:displayName="Official Author" ma:format="Dropdown" ma:internalName="OfficialAuthor">
      <xsd:simpleType>
        <xsd:restriction base="dms:Text">
          <xsd:maxLength value="255"/>
        </xsd:restriction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a5d43384-f6c9-4fc0-8219-4663a4e45d36" elementFormDefault="qualified">
    <xsd:import namespace="http://schemas.microsoft.com/office/2006/documentManagement/types"/>
    <xsd:import namespace="http://schemas.microsoft.com/office/infopath/2007/PartnerControls"/>
    <xsd:element name="TaxCatchAll" ma:index="17" nillable="true" ma:displayName="Taxonomy Catch All Column" ma:hidden="true" ma:list="{763861a7-33e0-4ee8-8b4e-decb1431fe68}" ma:internalName="TaxCatchAll" ma:showField="CatchAllData" ma:web="a5d43384-f6c9-4fc0-8219-4663a4e45d36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  <xsd:element name="SharedWithUsers" ma:index="19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20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RetentionPeriod xmlns="978f0fa0-0184-4f80-9924-4e5f94e52079" xsi:nil="true"/>
    <Disposaldate xmlns="978f0fa0-0184-4f80-9924-4e5f94e52079" xsi:nil="true"/>
    <lcf76f155ced4ddcb4097134ff3c332f xmlns="978f0fa0-0184-4f80-9924-4e5f94e52079">
      <Terms xmlns="http://schemas.microsoft.com/office/infopath/2007/PartnerControls"/>
    </lcf76f155ced4ddcb4097134ff3c332f>
    <Status xmlns="978f0fa0-0184-4f80-9924-4e5f94e52079" xsi:nil="true"/>
    <TaxCatchAll xmlns="a5d43384-f6c9-4fc0-8219-4663a4e45d36" xsi:nil="true"/>
    <_ip_UnifiedCompliancePolicyUIAction xmlns="http://schemas.microsoft.com/sharepoint/v3" xsi:nil="true"/>
    <_ip_UnifiedCompliancePolicyProperties xmlns="http://schemas.microsoft.com/sharepoint/v3" xsi:nil="true"/>
    <OfficialAuthor xmlns="978f0fa0-0184-4f80-9924-4e5f94e52079" xsi:nil="true"/>
  </documentManagement>
</p:properties>
</file>

<file path=customXml/item3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095A0138-920A-4A1A-B8A6-68AA4DB20CB7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http://schemas.microsoft.com/sharepoint/v3"/>
    <ds:schemaRef ds:uri="978f0fa0-0184-4f80-9924-4e5f94e52079"/>
    <ds:schemaRef ds:uri="a5d43384-f6c9-4fc0-8219-4663a4e45d36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2.xml><?xml version="1.0" encoding="utf-8"?>
<ds:datastoreItem xmlns:ds="http://schemas.openxmlformats.org/officeDocument/2006/customXml" ds:itemID="{148FDF79-43E4-4CDF-83A6-641D6B4B687B}">
  <ds:schemaRefs>
    <ds:schemaRef ds:uri="http://schemas.microsoft.com/office/2006/metadata/properties"/>
    <ds:schemaRef ds:uri="http://schemas.microsoft.com/office/infopath/2007/PartnerControls"/>
    <ds:schemaRef ds:uri="978f0fa0-0184-4f80-9924-4e5f94e52079"/>
    <ds:schemaRef ds:uri="a5d43384-f6c9-4fc0-8219-4663a4e45d36"/>
    <ds:schemaRef ds:uri="http://schemas.microsoft.com/sharepoint/v3"/>
  </ds:schemaRefs>
</ds:datastoreItem>
</file>

<file path=customXml/itemProps3.xml><?xml version="1.0" encoding="utf-8"?>
<ds:datastoreItem xmlns:ds="http://schemas.openxmlformats.org/officeDocument/2006/customXml" ds:itemID="{D5388E55-7F9E-46F3-AA47-3F4329BF10EB}">
  <ds:schemaRefs>
    <ds:schemaRef ds:uri="http://schemas.microsoft.com/sharepoint/v3/contenttype/form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2488</TotalTime>
  <Words>627</Words>
  <Application>Microsoft Office PowerPoint</Application>
  <PresentationFormat>Widescreen</PresentationFormat>
  <Paragraphs>110</Paragraphs>
  <Slides>8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9" baseType="lpstr">
      <vt:lpstr>1_Office Theme</vt:lpstr>
      <vt:lpstr>Hazardous Waste Compatibility </vt:lpstr>
      <vt:lpstr>Hazardous Waste Storage Compatibility</vt:lpstr>
      <vt:lpstr>Container Separation</vt:lpstr>
      <vt:lpstr>Chemical Compatibility Charts</vt:lpstr>
      <vt:lpstr>RCRA Compatibility</vt:lpstr>
      <vt:lpstr>EPA HW Compatibility Chart</vt:lpstr>
      <vt:lpstr>PowerPoint Presentation</vt:lpstr>
      <vt:lpstr>Summary</vt:lpstr>
    </vt:vector>
  </TitlesOfParts>
  <Company>The United States Marine Corps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Hazardous Material and Hazardous Waste Compatability</dc:title>
  <dc:creator>Register 1stLt Ryan M</dc:creator>
  <cp:lastModifiedBy>Paul</cp:lastModifiedBy>
  <cp:revision>41</cp:revision>
  <dcterms:created xsi:type="dcterms:W3CDTF">2020-11-17T20:22:43Z</dcterms:created>
  <dcterms:modified xsi:type="dcterms:W3CDTF">2025-04-02T18:21:39Z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0x010100C62C35679B54B04DADCF904FAF586088</vt:lpwstr>
  </property>
  <property fmtid="{D5CDD505-2E9C-101B-9397-08002B2CF9AE}" pid="3" name="MediaServiceImageTags">
    <vt:lpwstr/>
  </property>
</Properties>
</file>